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315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307" r:id="rId17"/>
    <p:sldId id="313" r:id="rId18"/>
    <p:sldId id="260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05FB"/>
    <a:srgbClr val="1B1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7"/>
  </p:normalViewPr>
  <p:slideViewPr>
    <p:cSldViewPr snapToGrid="0" snapToObjects="1" showGuides="1">
      <p:cViewPr varScale="1">
        <p:scale>
          <a:sx n="110" d="100"/>
          <a:sy n="110" d="100"/>
        </p:scale>
        <p:origin x="59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28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F6A2C-4954-274E-8DA9-6C4A03EE824A}" type="datetimeFigureOut">
              <a:rPr kumimoji="1" lang="zh-CN" altLang="en-US" smtClean="0"/>
              <a:t>2023/10/21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99793-93D0-0A4B-8C7C-5D1FD19DD4A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26779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wmf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C2D05-F75F-2E4D-9552-EB82F984C7D8}" type="datetimeFigureOut">
              <a:rPr kumimoji="1" lang="zh-CN" altLang="en-US" smtClean="0"/>
              <a:t>2023/10/21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552A0-F6C0-9B42-B29D-213147719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994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253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557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952500" y="1511820"/>
            <a:ext cx="9144000" cy="1217295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952500" y="2967990"/>
            <a:ext cx="9144000" cy="92202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</p:spPr>
        <p:txBody>
          <a:bodyPr/>
          <a:lstStyle>
            <a:lvl1pPr marL="0" indent="0">
              <a:buNone/>
              <a:defRPr sz="20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80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914400" indent="0">
              <a:buNone/>
              <a:defRPr sz="180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371600" indent="0">
              <a:buNone/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828800" indent="0">
              <a:buNone/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7" name="标题 2"/>
          <p:cNvSpPr>
            <a:spLocks noGrp="1"/>
          </p:cNvSpPr>
          <p:nvPr>
            <p:ph type="title"/>
          </p:nvPr>
        </p:nvSpPr>
        <p:spPr>
          <a:xfrm>
            <a:off x="315188" y="80284"/>
            <a:ext cx="5794664" cy="662782"/>
          </a:xfrm>
        </p:spPr>
        <p:txBody>
          <a:bodyPr>
            <a:normAutofit/>
          </a:bodyPr>
          <a:lstStyle>
            <a:lvl1pPr>
              <a:defRPr sz="2800" b="1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8890" y="456134"/>
            <a:ext cx="10736446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9"/>
              </a:lnSpc>
              <a:spcBef>
                <a:spcPts val="0"/>
              </a:spcBef>
              <a:buNone/>
              <a:defRPr sz="319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662" indent="0" algn="ctr">
              <a:buNone/>
              <a:defRPr sz="2597"/>
            </a:lvl2pPr>
            <a:lvl3pPr marL="1187323" indent="0" algn="ctr">
              <a:buNone/>
              <a:defRPr sz="2337"/>
            </a:lvl3pPr>
            <a:lvl4pPr marL="1780986" indent="0" algn="ctr">
              <a:buNone/>
              <a:defRPr sz="2078"/>
            </a:lvl4pPr>
            <a:lvl5pPr marL="2374648" indent="0" algn="ctr">
              <a:buNone/>
              <a:defRPr sz="2078"/>
            </a:lvl5pPr>
            <a:lvl6pPr marL="2968309" indent="0" algn="ctr">
              <a:buNone/>
              <a:defRPr sz="2078"/>
            </a:lvl6pPr>
            <a:lvl7pPr marL="3561971" indent="0" algn="ctr">
              <a:buNone/>
              <a:defRPr sz="2078"/>
            </a:lvl7pPr>
            <a:lvl8pPr marL="4155634" indent="0" algn="ctr">
              <a:buNone/>
              <a:defRPr sz="2078"/>
            </a:lvl8pPr>
            <a:lvl9pPr marL="4749295" indent="0" algn="ctr">
              <a:buNone/>
              <a:defRPr sz="2078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CA8B3F0C-616F-224A-B32F-9F9BF5EEE1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725738" y="1512876"/>
            <a:ext cx="10729365" cy="4690459"/>
          </a:xfrm>
          <a:prstGeom prst="rect">
            <a:avLst/>
          </a:prstGeom>
        </p:spPr>
        <p:txBody>
          <a:bodyPr lIns="0" tIns="0" rIns="0" bIns="0"/>
          <a:lstStyle>
            <a:lvl1pPr marL="179316" marR="0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 sz="179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28894" marR="0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605" algn="ctr"/>
              </a:tabLst>
              <a:defRPr sz="1599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1098136" marR="0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605" algn="ctr"/>
              </a:tabLst>
              <a:defRPr sz="1298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  <a:p>
            <a:pPr marL="328894" marR="0" lvl="1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136" marR="0" lvl="2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136" marR="0" lvl="2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444571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7AEC0-C289-DE44-AB8A-ADA10C1E6049}" type="datetimeFigureOut">
              <a:rPr kumimoji="1" lang="zh-CN" altLang="en-US" smtClean="0"/>
              <a:t>2023/10/21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B2F3D-105D-CE46-B007-3E1ED61C52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wmv"/><Relationship Id="rId7" Type="http://schemas.openxmlformats.org/officeDocument/2006/relationships/image" Target="../media/image27.png"/><Relationship Id="rId2" Type="http://schemas.microsoft.com/office/2007/relationships/media" Target="../media/media1.wmv"/><Relationship Id="rId1" Type="http://schemas.openxmlformats.org/officeDocument/2006/relationships/vmlDrawing" Target="../drawings/vmlDrawing1.vml"/><Relationship Id="rId6" Type="http://schemas.openxmlformats.org/officeDocument/2006/relationships/image" Target="../media/image26.w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711478"/>
            <a:ext cx="9144000" cy="1376363"/>
          </a:xfrm>
        </p:spPr>
        <p:txBody>
          <a:bodyPr>
            <a:normAutofit fontScale="90000"/>
          </a:bodyPr>
          <a:lstStyle/>
          <a:p>
            <a:r>
              <a:rPr lang="en-US" altLang="zh-CN" sz="5400" dirty="0" err="1">
                <a:latin typeface="Arial" panose="020B0604020202020204" pitchFamily="34" charset="0"/>
                <a:cs typeface="Arial" panose="020B0604020202020204" pitchFamily="34" charset="0"/>
              </a:rPr>
              <a:t>Kmesh</a:t>
            </a:r>
            <a:r>
              <a:rPr lang="en-US" altLang="zh-CN" sz="5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zh-CN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基于可编程内核</a:t>
            </a:r>
            <a:r>
              <a:rPr lang="zh-CN" altLang="en-US" sz="5400" dirty="0" smtClean="0">
                <a:latin typeface="Arial" panose="020B0604020202020204" pitchFamily="34" charset="0"/>
                <a:cs typeface="Arial" panose="020B0604020202020204" pitchFamily="34" charset="0"/>
              </a:rPr>
              <a:t>实现高性能</a:t>
            </a:r>
            <a:r>
              <a:rPr lang="zh-CN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服务网格数据面</a:t>
            </a:r>
            <a:endParaRPr kumimoji="1" lang="zh-CN" altLang="en-US" sz="5400" dirty="0"/>
          </a:p>
        </p:txBody>
      </p:sp>
      <p:sp>
        <p:nvSpPr>
          <p:cNvPr id="3" name="文本框 2"/>
          <p:cNvSpPr txBox="1"/>
          <p:nvPr/>
        </p:nvSpPr>
        <p:spPr>
          <a:xfrm>
            <a:off x="3997233" y="4114018"/>
            <a:ext cx="357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谢颂杨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刘忻 华为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347365"/>
            <a:ext cx="6511740" cy="662782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低底噪：</a:t>
            </a:r>
            <a:r>
              <a:rPr kumimoji="1" lang="en-US" altLang="zh-CN" dirty="0">
                <a:solidFill>
                  <a:schemeClr val="bg1"/>
                </a:solidFill>
              </a:rPr>
              <a:t>Pod</a:t>
            </a:r>
            <a:r>
              <a:rPr kumimoji="1" lang="zh-CN" altLang="en-US" dirty="0">
                <a:solidFill>
                  <a:schemeClr val="bg1"/>
                </a:solidFill>
              </a:rPr>
              <a:t>中无需部署代理组件，网格数据面资源开销降低</a:t>
            </a:r>
            <a:r>
              <a:rPr kumimoji="1" lang="en-US" altLang="zh-CN" dirty="0">
                <a:solidFill>
                  <a:schemeClr val="bg1"/>
                </a:solidFill>
              </a:rPr>
              <a:t>70%</a:t>
            </a:r>
            <a:br>
              <a:rPr kumimoji="1" lang="en-US" altLang="zh-CN" dirty="0">
                <a:solidFill>
                  <a:schemeClr val="bg1"/>
                </a:solidFill>
              </a:rPr>
            </a:br>
            <a:endParaRPr kumimoji="1" lang="zh-CN" altLang="en-US" dirty="0">
              <a:solidFill>
                <a:schemeClr val="bg1"/>
              </a:solidFill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xmlns="" id="{C8754E11-DC67-48FF-9AF8-55552741F0D4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1715287" y="2703653"/>
            <a:ext cx="8584" cy="11631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4CDF1E75-0AAC-454C-9C3B-99F3E99A04CF}"/>
              </a:ext>
            </a:extLst>
          </p:cNvPr>
          <p:cNvCxnSpPr>
            <a:cxnSpLocks/>
          </p:cNvCxnSpPr>
          <p:nvPr/>
        </p:nvCxnSpPr>
        <p:spPr>
          <a:xfrm>
            <a:off x="2838807" y="2703653"/>
            <a:ext cx="8584" cy="11631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xmlns="" id="{12E76BA9-031F-496C-8637-FCD99BD94558}"/>
              </a:ext>
            </a:extLst>
          </p:cNvPr>
          <p:cNvCxnSpPr>
            <a:cxnSpLocks/>
          </p:cNvCxnSpPr>
          <p:nvPr/>
        </p:nvCxnSpPr>
        <p:spPr>
          <a:xfrm>
            <a:off x="4004783" y="2694335"/>
            <a:ext cx="8584" cy="11631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xmlns="" id="{D45B30B5-BED4-439E-A102-DE10D3EE0669}"/>
              </a:ext>
            </a:extLst>
          </p:cNvPr>
          <p:cNvCxnSpPr>
            <a:cxnSpLocks/>
          </p:cNvCxnSpPr>
          <p:nvPr/>
        </p:nvCxnSpPr>
        <p:spPr>
          <a:xfrm>
            <a:off x="8771270" y="2393654"/>
            <a:ext cx="0" cy="195169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xmlns="" id="{CA08E8C8-EE77-48EF-AACC-46A390EC06CC}"/>
              </a:ext>
            </a:extLst>
          </p:cNvPr>
          <p:cNvCxnSpPr>
            <a:cxnSpLocks/>
          </p:cNvCxnSpPr>
          <p:nvPr/>
        </p:nvCxnSpPr>
        <p:spPr>
          <a:xfrm>
            <a:off x="9930542" y="2446443"/>
            <a:ext cx="0" cy="195169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xmlns="" id="{406CB874-4951-4003-8F21-D14F09986699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7652040" y="2432460"/>
            <a:ext cx="0" cy="195169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45">
            <a:extLst>
              <a:ext uri="{FF2B5EF4-FFF2-40B4-BE49-F238E27FC236}">
                <a16:creationId xmlns:a16="http://schemas.microsoft.com/office/drawing/2014/main" xmlns="" id="{9C247332-23B2-48EE-B08E-D821D3F13645}"/>
              </a:ext>
            </a:extLst>
          </p:cNvPr>
          <p:cNvSpPr/>
          <p:nvPr/>
        </p:nvSpPr>
        <p:spPr>
          <a:xfrm>
            <a:off x="1310223" y="212022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45">
            <a:extLst>
              <a:ext uri="{FF2B5EF4-FFF2-40B4-BE49-F238E27FC236}">
                <a16:creationId xmlns:a16="http://schemas.microsoft.com/office/drawing/2014/main" xmlns="" id="{C052C209-232F-4140-A082-B89F5F15FAA4}"/>
              </a:ext>
            </a:extLst>
          </p:cNvPr>
          <p:cNvSpPr/>
          <p:nvPr/>
        </p:nvSpPr>
        <p:spPr>
          <a:xfrm>
            <a:off x="1053627" y="1876585"/>
            <a:ext cx="3673899" cy="3123507"/>
          </a:xfrm>
          <a:prstGeom prst="roundRect">
            <a:avLst>
              <a:gd name="adj" fmla="val 2732"/>
            </a:avLst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anchor="b" anchorCtr="1"/>
          <a:lstStyle/>
          <a:p>
            <a:pPr algn="ctr" defTabSz="913668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node OS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45">
            <a:extLst>
              <a:ext uri="{FF2B5EF4-FFF2-40B4-BE49-F238E27FC236}">
                <a16:creationId xmlns:a16="http://schemas.microsoft.com/office/drawing/2014/main" xmlns="" id="{8D8463BD-43E9-421D-9FE2-B8288539E675}"/>
              </a:ext>
            </a:extLst>
          </p:cNvPr>
          <p:cNvSpPr/>
          <p:nvPr/>
        </p:nvSpPr>
        <p:spPr>
          <a:xfrm>
            <a:off x="1310223" y="2413871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endParaRPr lang="zh-CN" altLang="en-US" sz="1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45">
            <a:extLst>
              <a:ext uri="{FF2B5EF4-FFF2-40B4-BE49-F238E27FC236}">
                <a16:creationId xmlns:a16="http://schemas.microsoft.com/office/drawing/2014/main" xmlns="" id="{4F43566A-A36D-41C2-B37F-D421CB776EB6}"/>
              </a:ext>
            </a:extLst>
          </p:cNvPr>
          <p:cNvSpPr/>
          <p:nvPr/>
        </p:nvSpPr>
        <p:spPr>
          <a:xfrm>
            <a:off x="2437254" y="212022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45">
            <a:extLst>
              <a:ext uri="{FF2B5EF4-FFF2-40B4-BE49-F238E27FC236}">
                <a16:creationId xmlns:a16="http://schemas.microsoft.com/office/drawing/2014/main" xmlns="" id="{0CBE692C-A2B7-4A12-AF90-6A8F80E8B4E8}"/>
              </a:ext>
            </a:extLst>
          </p:cNvPr>
          <p:cNvSpPr/>
          <p:nvPr/>
        </p:nvSpPr>
        <p:spPr>
          <a:xfrm>
            <a:off x="2437254" y="2413871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endParaRPr lang="zh-CN" altLang="en-US" sz="1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45">
            <a:extLst>
              <a:ext uri="{FF2B5EF4-FFF2-40B4-BE49-F238E27FC236}">
                <a16:creationId xmlns:a16="http://schemas.microsoft.com/office/drawing/2014/main" xmlns="" id="{3365F6A6-7312-4950-8397-0D5CB8C1B882}"/>
              </a:ext>
            </a:extLst>
          </p:cNvPr>
          <p:cNvSpPr/>
          <p:nvPr/>
        </p:nvSpPr>
        <p:spPr>
          <a:xfrm>
            <a:off x="3604065" y="2127785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45">
            <a:extLst>
              <a:ext uri="{FF2B5EF4-FFF2-40B4-BE49-F238E27FC236}">
                <a16:creationId xmlns:a16="http://schemas.microsoft.com/office/drawing/2014/main" xmlns="" id="{AC604D99-0946-4A80-8FD1-A6D6DC399750}"/>
              </a:ext>
            </a:extLst>
          </p:cNvPr>
          <p:cNvSpPr/>
          <p:nvPr/>
        </p:nvSpPr>
        <p:spPr>
          <a:xfrm>
            <a:off x="3604065" y="2413871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endParaRPr lang="zh-CN" altLang="en-US" sz="1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45">
            <a:extLst>
              <a:ext uri="{FF2B5EF4-FFF2-40B4-BE49-F238E27FC236}">
                <a16:creationId xmlns:a16="http://schemas.microsoft.com/office/drawing/2014/main" xmlns="" id="{049B3C09-F6BA-47F2-B104-892848A73CC6}"/>
              </a:ext>
            </a:extLst>
          </p:cNvPr>
          <p:cNvSpPr/>
          <p:nvPr/>
        </p:nvSpPr>
        <p:spPr>
          <a:xfrm>
            <a:off x="1310223" y="299352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45">
            <a:extLst>
              <a:ext uri="{FF2B5EF4-FFF2-40B4-BE49-F238E27FC236}">
                <a16:creationId xmlns:a16="http://schemas.microsoft.com/office/drawing/2014/main" xmlns="" id="{7F5959DB-6686-424E-B8DF-5944EAD1D6B3}"/>
              </a:ext>
            </a:extLst>
          </p:cNvPr>
          <p:cNvSpPr/>
          <p:nvPr/>
        </p:nvSpPr>
        <p:spPr>
          <a:xfrm>
            <a:off x="1310223" y="328717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endParaRPr lang="zh-CN" altLang="en-US" sz="1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45">
            <a:extLst>
              <a:ext uri="{FF2B5EF4-FFF2-40B4-BE49-F238E27FC236}">
                <a16:creationId xmlns:a16="http://schemas.microsoft.com/office/drawing/2014/main" xmlns="" id="{5447CB6A-A287-4E73-B8C9-8D83D0DD9289}"/>
              </a:ext>
            </a:extLst>
          </p:cNvPr>
          <p:cNvSpPr/>
          <p:nvPr/>
        </p:nvSpPr>
        <p:spPr>
          <a:xfrm>
            <a:off x="2437254" y="299352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45">
            <a:extLst>
              <a:ext uri="{FF2B5EF4-FFF2-40B4-BE49-F238E27FC236}">
                <a16:creationId xmlns:a16="http://schemas.microsoft.com/office/drawing/2014/main" xmlns="" id="{1CDADE94-DB59-4D56-9E79-26FFE9BEA39F}"/>
              </a:ext>
            </a:extLst>
          </p:cNvPr>
          <p:cNvSpPr/>
          <p:nvPr/>
        </p:nvSpPr>
        <p:spPr>
          <a:xfrm>
            <a:off x="2437254" y="328717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endParaRPr lang="zh-CN" altLang="en-US" sz="1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45">
            <a:extLst>
              <a:ext uri="{FF2B5EF4-FFF2-40B4-BE49-F238E27FC236}">
                <a16:creationId xmlns:a16="http://schemas.microsoft.com/office/drawing/2014/main" xmlns="" id="{85EDAA5A-6898-458C-A242-837686982B6A}"/>
              </a:ext>
            </a:extLst>
          </p:cNvPr>
          <p:cNvSpPr/>
          <p:nvPr/>
        </p:nvSpPr>
        <p:spPr>
          <a:xfrm>
            <a:off x="3604065" y="3001085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圆角矩形 45">
            <a:extLst>
              <a:ext uri="{FF2B5EF4-FFF2-40B4-BE49-F238E27FC236}">
                <a16:creationId xmlns:a16="http://schemas.microsoft.com/office/drawing/2014/main" xmlns="" id="{F91C4BEB-5B78-4693-BAC6-3421597E320F}"/>
              </a:ext>
            </a:extLst>
          </p:cNvPr>
          <p:cNvSpPr/>
          <p:nvPr/>
        </p:nvSpPr>
        <p:spPr>
          <a:xfrm>
            <a:off x="3604065" y="328717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endParaRPr lang="zh-CN" altLang="en-US" sz="1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圆角矩形 45">
            <a:extLst>
              <a:ext uri="{FF2B5EF4-FFF2-40B4-BE49-F238E27FC236}">
                <a16:creationId xmlns:a16="http://schemas.microsoft.com/office/drawing/2014/main" xmlns="" id="{2AA9549A-292F-46FD-B035-57B5D4BF0331}"/>
              </a:ext>
            </a:extLst>
          </p:cNvPr>
          <p:cNvSpPr/>
          <p:nvPr/>
        </p:nvSpPr>
        <p:spPr>
          <a:xfrm>
            <a:off x="1310223" y="386682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圆角矩形 45">
            <a:extLst>
              <a:ext uri="{FF2B5EF4-FFF2-40B4-BE49-F238E27FC236}">
                <a16:creationId xmlns:a16="http://schemas.microsoft.com/office/drawing/2014/main" xmlns="" id="{15A9A74C-738C-4A99-A3E6-3D5BB69B7EC0}"/>
              </a:ext>
            </a:extLst>
          </p:cNvPr>
          <p:cNvSpPr/>
          <p:nvPr/>
        </p:nvSpPr>
        <p:spPr>
          <a:xfrm>
            <a:off x="1310223" y="416047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endParaRPr lang="zh-CN" altLang="en-US" sz="1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圆角矩形 45">
            <a:extLst>
              <a:ext uri="{FF2B5EF4-FFF2-40B4-BE49-F238E27FC236}">
                <a16:creationId xmlns:a16="http://schemas.microsoft.com/office/drawing/2014/main" xmlns="" id="{319D220B-D31E-48F8-8F75-D16564F92030}"/>
              </a:ext>
            </a:extLst>
          </p:cNvPr>
          <p:cNvSpPr/>
          <p:nvPr/>
        </p:nvSpPr>
        <p:spPr>
          <a:xfrm>
            <a:off x="2437254" y="386682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圆角矩形 45">
            <a:extLst>
              <a:ext uri="{FF2B5EF4-FFF2-40B4-BE49-F238E27FC236}">
                <a16:creationId xmlns:a16="http://schemas.microsoft.com/office/drawing/2014/main" xmlns="" id="{8F248283-55D0-4D43-B404-9FCDD2410055}"/>
              </a:ext>
            </a:extLst>
          </p:cNvPr>
          <p:cNvSpPr/>
          <p:nvPr/>
        </p:nvSpPr>
        <p:spPr>
          <a:xfrm>
            <a:off x="2437254" y="416047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endParaRPr lang="zh-CN" altLang="en-US" sz="1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圆角矩形 45">
            <a:extLst>
              <a:ext uri="{FF2B5EF4-FFF2-40B4-BE49-F238E27FC236}">
                <a16:creationId xmlns:a16="http://schemas.microsoft.com/office/drawing/2014/main" xmlns="" id="{CA8F7786-7B38-474E-B697-0951ED5D283D}"/>
              </a:ext>
            </a:extLst>
          </p:cNvPr>
          <p:cNvSpPr/>
          <p:nvPr/>
        </p:nvSpPr>
        <p:spPr>
          <a:xfrm>
            <a:off x="3604065" y="3874386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45">
            <a:extLst>
              <a:ext uri="{FF2B5EF4-FFF2-40B4-BE49-F238E27FC236}">
                <a16:creationId xmlns:a16="http://schemas.microsoft.com/office/drawing/2014/main" xmlns="" id="{061A3E84-5F9F-4513-B87C-FF67FB6BD999}"/>
              </a:ext>
            </a:extLst>
          </p:cNvPr>
          <p:cNvSpPr/>
          <p:nvPr/>
        </p:nvSpPr>
        <p:spPr>
          <a:xfrm>
            <a:off x="3604065" y="4160472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endParaRPr lang="zh-CN" altLang="en-US" sz="1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圆角矩形 45">
            <a:extLst>
              <a:ext uri="{FF2B5EF4-FFF2-40B4-BE49-F238E27FC236}">
                <a16:creationId xmlns:a16="http://schemas.microsoft.com/office/drawing/2014/main" xmlns="" id="{89A4F552-4557-422E-B4AC-D1A00FCD3894}"/>
              </a:ext>
            </a:extLst>
          </p:cNvPr>
          <p:cNvSpPr/>
          <p:nvPr/>
        </p:nvSpPr>
        <p:spPr>
          <a:xfrm>
            <a:off x="7238393" y="2138898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45">
            <a:extLst>
              <a:ext uri="{FF2B5EF4-FFF2-40B4-BE49-F238E27FC236}">
                <a16:creationId xmlns:a16="http://schemas.microsoft.com/office/drawing/2014/main" xmlns="" id="{24049FD9-36E9-4169-B3B0-E92C94728060}"/>
              </a:ext>
            </a:extLst>
          </p:cNvPr>
          <p:cNvSpPr/>
          <p:nvPr/>
        </p:nvSpPr>
        <p:spPr>
          <a:xfrm>
            <a:off x="6960123" y="1895261"/>
            <a:ext cx="3673899" cy="3123507"/>
          </a:xfrm>
          <a:prstGeom prst="roundRect">
            <a:avLst>
              <a:gd name="adj" fmla="val 2732"/>
            </a:avLst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anchor="b" anchorCtr="1"/>
          <a:lstStyle/>
          <a:p>
            <a:pPr algn="ctr" defTabSz="913668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node OS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45">
            <a:extLst>
              <a:ext uri="{FF2B5EF4-FFF2-40B4-BE49-F238E27FC236}">
                <a16:creationId xmlns:a16="http://schemas.microsoft.com/office/drawing/2014/main" xmlns="" id="{4F2217F0-590B-4698-B7F0-29B6B74E6954}"/>
              </a:ext>
            </a:extLst>
          </p:cNvPr>
          <p:cNvSpPr/>
          <p:nvPr/>
        </p:nvSpPr>
        <p:spPr>
          <a:xfrm>
            <a:off x="8376260" y="2138898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45">
            <a:extLst>
              <a:ext uri="{FF2B5EF4-FFF2-40B4-BE49-F238E27FC236}">
                <a16:creationId xmlns:a16="http://schemas.microsoft.com/office/drawing/2014/main" xmlns="" id="{155A97E1-D606-44B6-9D24-74F6BA8DD4F0}"/>
              </a:ext>
            </a:extLst>
          </p:cNvPr>
          <p:cNvSpPr/>
          <p:nvPr/>
        </p:nvSpPr>
        <p:spPr>
          <a:xfrm>
            <a:off x="9532235" y="2146461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45">
            <a:extLst>
              <a:ext uri="{FF2B5EF4-FFF2-40B4-BE49-F238E27FC236}">
                <a16:creationId xmlns:a16="http://schemas.microsoft.com/office/drawing/2014/main" xmlns="" id="{067BAF6F-B0CF-4481-A0A6-B6E79CBBE349}"/>
              </a:ext>
            </a:extLst>
          </p:cNvPr>
          <p:cNvSpPr/>
          <p:nvPr/>
        </p:nvSpPr>
        <p:spPr>
          <a:xfrm>
            <a:off x="7238393" y="3303298"/>
            <a:ext cx="827293" cy="293564"/>
          </a:xfrm>
          <a:prstGeom prst="roundRect">
            <a:avLst>
              <a:gd name="adj" fmla="val 2732"/>
            </a:avLst>
          </a:prstGeom>
          <a:solidFill>
            <a:srgbClr val="D9D9D9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圆角矩形 45">
            <a:extLst>
              <a:ext uri="{FF2B5EF4-FFF2-40B4-BE49-F238E27FC236}">
                <a16:creationId xmlns:a16="http://schemas.microsoft.com/office/drawing/2014/main" xmlns="" id="{B954BDF0-A280-4378-9DB5-D074DF263615}"/>
              </a:ext>
            </a:extLst>
          </p:cNvPr>
          <p:cNvSpPr/>
          <p:nvPr/>
        </p:nvSpPr>
        <p:spPr>
          <a:xfrm>
            <a:off x="8376260" y="3303298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圆角矩形 45">
            <a:extLst>
              <a:ext uri="{FF2B5EF4-FFF2-40B4-BE49-F238E27FC236}">
                <a16:creationId xmlns:a16="http://schemas.microsoft.com/office/drawing/2014/main" xmlns="" id="{07FE7881-A8E5-4D66-8CFC-6F037F3FBC13}"/>
              </a:ext>
            </a:extLst>
          </p:cNvPr>
          <p:cNvSpPr/>
          <p:nvPr/>
        </p:nvSpPr>
        <p:spPr>
          <a:xfrm>
            <a:off x="9532235" y="3310861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圆角矩形 45">
            <a:extLst>
              <a:ext uri="{FF2B5EF4-FFF2-40B4-BE49-F238E27FC236}">
                <a16:creationId xmlns:a16="http://schemas.microsoft.com/office/drawing/2014/main" xmlns="" id="{8B92266C-07CF-4837-9680-F946A79E7E9D}"/>
              </a:ext>
            </a:extLst>
          </p:cNvPr>
          <p:cNvSpPr/>
          <p:nvPr/>
        </p:nvSpPr>
        <p:spPr>
          <a:xfrm>
            <a:off x="7238393" y="3885497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圆角矩形 45">
            <a:extLst>
              <a:ext uri="{FF2B5EF4-FFF2-40B4-BE49-F238E27FC236}">
                <a16:creationId xmlns:a16="http://schemas.microsoft.com/office/drawing/2014/main" xmlns="" id="{EE91D667-1350-42B3-B4A9-B551CA1F290A}"/>
              </a:ext>
            </a:extLst>
          </p:cNvPr>
          <p:cNvSpPr/>
          <p:nvPr/>
        </p:nvSpPr>
        <p:spPr>
          <a:xfrm>
            <a:off x="8376260" y="3885497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圆角矩形 45">
            <a:extLst>
              <a:ext uri="{FF2B5EF4-FFF2-40B4-BE49-F238E27FC236}">
                <a16:creationId xmlns:a16="http://schemas.microsoft.com/office/drawing/2014/main" xmlns="" id="{43618173-40BF-41BF-8610-B0EE804EF041}"/>
              </a:ext>
            </a:extLst>
          </p:cNvPr>
          <p:cNvSpPr/>
          <p:nvPr/>
        </p:nvSpPr>
        <p:spPr>
          <a:xfrm>
            <a:off x="9532235" y="3893061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圆角矩形 45">
            <a:extLst>
              <a:ext uri="{FF2B5EF4-FFF2-40B4-BE49-F238E27FC236}">
                <a16:creationId xmlns:a16="http://schemas.microsoft.com/office/drawing/2014/main" xmlns="" id="{7414E0B0-871F-4AA1-914A-6B12DC2EEC02}"/>
              </a:ext>
            </a:extLst>
          </p:cNvPr>
          <p:cNvSpPr/>
          <p:nvPr/>
        </p:nvSpPr>
        <p:spPr>
          <a:xfrm>
            <a:off x="7238393" y="2721097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圆角矩形 45">
            <a:extLst>
              <a:ext uri="{FF2B5EF4-FFF2-40B4-BE49-F238E27FC236}">
                <a16:creationId xmlns:a16="http://schemas.microsoft.com/office/drawing/2014/main" xmlns="" id="{6EF2BC06-F831-4E8C-A938-44FAB2A878D6}"/>
              </a:ext>
            </a:extLst>
          </p:cNvPr>
          <p:cNvSpPr/>
          <p:nvPr/>
        </p:nvSpPr>
        <p:spPr>
          <a:xfrm>
            <a:off x="8376260" y="2721097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圆角矩形 45">
            <a:extLst>
              <a:ext uri="{FF2B5EF4-FFF2-40B4-BE49-F238E27FC236}">
                <a16:creationId xmlns:a16="http://schemas.microsoft.com/office/drawing/2014/main" xmlns="" id="{51F87433-BBFA-4A13-ACE1-B3D0C663A750}"/>
              </a:ext>
            </a:extLst>
          </p:cNvPr>
          <p:cNvSpPr/>
          <p:nvPr/>
        </p:nvSpPr>
        <p:spPr>
          <a:xfrm>
            <a:off x="9532235" y="2728661"/>
            <a:ext cx="827293" cy="293564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圆角矩形 45">
            <a:extLst>
              <a:ext uri="{FF2B5EF4-FFF2-40B4-BE49-F238E27FC236}">
                <a16:creationId xmlns:a16="http://schemas.microsoft.com/office/drawing/2014/main" xmlns="" id="{7E588F9C-E6E1-4F91-A8E8-9B66785B0295}"/>
              </a:ext>
            </a:extLst>
          </p:cNvPr>
          <p:cNvSpPr/>
          <p:nvPr/>
        </p:nvSpPr>
        <p:spPr>
          <a:xfrm>
            <a:off x="7238392" y="4385184"/>
            <a:ext cx="3121136" cy="293564"/>
          </a:xfrm>
          <a:prstGeom prst="roundRect">
            <a:avLst>
              <a:gd name="adj" fmla="val 2732"/>
            </a:avLst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668">
              <a:defRPr/>
            </a:pPr>
            <a:r>
              <a:rPr lang="en-US" altLang="zh-CN" sz="1000" b="1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</a:t>
            </a:r>
            <a:endParaRPr lang="zh-CN" altLang="en-US" sz="10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箭头: 右 42">
            <a:extLst>
              <a:ext uri="{FF2B5EF4-FFF2-40B4-BE49-F238E27FC236}">
                <a16:creationId xmlns:a16="http://schemas.microsoft.com/office/drawing/2014/main" xmlns="" id="{0B9DFE9B-662A-479E-894E-60E5EF5A3008}"/>
              </a:ext>
            </a:extLst>
          </p:cNvPr>
          <p:cNvSpPr/>
          <p:nvPr/>
        </p:nvSpPr>
        <p:spPr>
          <a:xfrm>
            <a:off x="5512358" y="3408306"/>
            <a:ext cx="681717" cy="322760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xmlns="" id="{B0183C5E-8141-4ED3-A54E-084A5F0CD864}"/>
              </a:ext>
            </a:extLst>
          </p:cNvPr>
          <p:cNvCxnSpPr/>
          <p:nvPr/>
        </p:nvCxnSpPr>
        <p:spPr>
          <a:xfrm>
            <a:off x="2137517" y="2560652"/>
            <a:ext cx="29973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xmlns="" id="{AE6C675C-6908-432F-8DD9-DCA6B51ECCEC}"/>
              </a:ext>
            </a:extLst>
          </p:cNvPr>
          <p:cNvCxnSpPr>
            <a:cxnSpLocks/>
          </p:cNvCxnSpPr>
          <p:nvPr/>
        </p:nvCxnSpPr>
        <p:spPr>
          <a:xfrm>
            <a:off x="3264548" y="2560652"/>
            <a:ext cx="33951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xmlns="" id="{DFF62E26-6C06-4D8C-B741-FC6778C6A93A}"/>
              </a:ext>
            </a:extLst>
          </p:cNvPr>
          <p:cNvCxnSpPr>
            <a:stCxn id="18" idx="3"/>
            <a:endCxn id="20" idx="1"/>
          </p:cNvCxnSpPr>
          <p:nvPr/>
        </p:nvCxnSpPr>
        <p:spPr>
          <a:xfrm>
            <a:off x="2137517" y="3433954"/>
            <a:ext cx="29973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xmlns="" id="{2A5CAA83-7A9E-41CD-B277-553ADE03B654}"/>
              </a:ext>
            </a:extLst>
          </p:cNvPr>
          <p:cNvCxnSpPr>
            <a:stCxn id="24" idx="3"/>
            <a:endCxn id="26" idx="1"/>
          </p:cNvCxnSpPr>
          <p:nvPr/>
        </p:nvCxnSpPr>
        <p:spPr>
          <a:xfrm>
            <a:off x="2137517" y="4307254"/>
            <a:ext cx="29973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xmlns="" id="{0371C10C-6971-4FB1-912B-5999F843623C}"/>
              </a:ext>
            </a:extLst>
          </p:cNvPr>
          <p:cNvCxnSpPr>
            <a:stCxn id="20" idx="3"/>
            <a:endCxn id="22" idx="1"/>
          </p:cNvCxnSpPr>
          <p:nvPr/>
        </p:nvCxnSpPr>
        <p:spPr>
          <a:xfrm>
            <a:off x="3264548" y="3433954"/>
            <a:ext cx="33951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xmlns="" id="{AF7D073C-BC0C-4796-8DBA-589FC9E7921A}"/>
              </a:ext>
            </a:extLst>
          </p:cNvPr>
          <p:cNvCxnSpPr>
            <a:stCxn id="26" idx="3"/>
            <a:endCxn id="28" idx="1"/>
          </p:cNvCxnSpPr>
          <p:nvPr/>
        </p:nvCxnSpPr>
        <p:spPr>
          <a:xfrm>
            <a:off x="3264548" y="4307254"/>
            <a:ext cx="33951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94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326966"/>
            <a:ext cx="6511740" cy="662782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平滑兼容：管控面自动对接，与已有数据面协同治理加速</a:t>
            </a:r>
            <a:br>
              <a:rPr kumimoji="1" lang="zh-CN" altLang="en-US" dirty="0">
                <a:solidFill>
                  <a:schemeClr val="bg1"/>
                </a:solidFill>
              </a:rPr>
            </a:b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32DB197A-3FAD-4885-961E-0E6161D8995B}"/>
              </a:ext>
            </a:extLst>
          </p:cNvPr>
          <p:cNvSpPr txBox="1"/>
          <p:nvPr/>
        </p:nvSpPr>
        <p:spPr>
          <a:xfrm>
            <a:off x="7279281" y="2398351"/>
            <a:ext cx="4744146" cy="2061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034">
              <a:defRPr/>
            </a:pPr>
            <a:r>
              <a:rPr lang="zh-CN" altLang="en-US" sz="1599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平滑兼容</a:t>
            </a:r>
            <a:endParaRPr lang="en-US" altLang="zh-CN" sz="1599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636" indent="-285636" defTabSz="914034">
              <a:buFont typeface="Arial" panose="020B0604020202020204" pitchFamily="34" charset="0"/>
              <a:buChar char="•"/>
              <a:defRPr/>
            </a:pPr>
            <a:r>
              <a:rPr lang="zh-CN" altLang="en-US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自动对接网格控制面（</a:t>
            </a:r>
            <a:r>
              <a:rPr lang="en-US" altLang="zh-CN" sz="1599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Istiod</a:t>
            </a:r>
            <a:r>
              <a:rPr lang="zh-CN" altLang="en-US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599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636" indent="-285636" defTabSz="914034">
              <a:buFont typeface="Arial" panose="020B0604020202020204" pitchFamily="34" charset="0"/>
              <a:buChar char="•"/>
              <a:defRPr/>
            </a:pPr>
            <a:r>
              <a:rPr lang="zh-CN" altLang="en-US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XDS</a:t>
            </a:r>
            <a:r>
              <a:rPr lang="zh-CN" altLang="en-US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流量编排协议</a:t>
            </a:r>
            <a:endParaRPr lang="en-US" altLang="zh-CN" sz="1599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034">
              <a:defRPr/>
            </a:pPr>
            <a:endParaRPr lang="en-US" altLang="zh-CN" sz="1599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034">
              <a:defRPr/>
            </a:pPr>
            <a:r>
              <a:rPr lang="zh-CN" altLang="en-US" sz="1599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协同治理</a:t>
            </a:r>
            <a:endParaRPr lang="en-US" altLang="zh-CN" sz="1599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636" indent="-285636" defTabSz="914034">
              <a:buFont typeface="Arial" panose="020B0604020202020204" pitchFamily="34" charset="0"/>
              <a:buChar char="•"/>
              <a:defRPr/>
            </a:pPr>
            <a:r>
              <a:rPr lang="zh-CN" altLang="en-US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支持与已有网格数据面协同工作</a:t>
            </a:r>
            <a:r>
              <a:rPr lang="en-US" altLang="zh-CN" sz="1600" baseline="30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[1] </a:t>
            </a:r>
            <a:endParaRPr lang="en-US" altLang="zh-CN" sz="1599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636" indent="-285636" defTabSz="914034">
              <a:buFont typeface="Arial" panose="020B0604020202020204" pitchFamily="34" charset="0"/>
              <a:buChar char="•"/>
              <a:defRPr/>
            </a:pPr>
            <a:r>
              <a:rPr lang="zh-CN" altLang="en-US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599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sockmap</a:t>
            </a:r>
            <a:r>
              <a:rPr lang="zh-CN" altLang="en-US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替代</a:t>
            </a:r>
            <a:r>
              <a:rPr lang="en-US" altLang="zh-CN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iptables</a:t>
            </a:r>
            <a:r>
              <a:rPr lang="zh-CN" altLang="en-US" sz="1599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，加速已有网格的转发性能</a:t>
            </a:r>
            <a:endParaRPr lang="en-US" altLang="zh-CN" sz="1599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796411BF-8725-46A7-8B6C-AF7B58DAF87A}"/>
              </a:ext>
            </a:extLst>
          </p:cNvPr>
          <p:cNvGrpSpPr/>
          <p:nvPr/>
        </p:nvGrpSpPr>
        <p:grpSpPr>
          <a:xfrm>
            <a:off x="670411" y="1480906"/>
            <a:ext cx="6057371" cy="3877149"/>
            <a:chOff x="670672" y="1480145"/>
            <a:chExt cx="5194825" cy="3358086"/>
          </a:xfrm>
        </p:grpSpPr>
        <p:sp>
          <p:nvSpPr>
            <p:cNvPr id="6" name="圆角矩形 88">
              <a:extLst>
                <a:ext uri="{FF2B5EF4-FFF2-40B4-BE49-F238E27FC236}">
                  <a16:creationId xmlns:a16="http://schemas.microsoft.com/office/drawing/2014/main" xmlns="" id="{D7BB38DB-37E6-4A15-BFAF-7FCF7209A814}"/>
                </a:ext>
              </a:extLst>
            </p:cNvPr>
            <p:cNvSpPr/>
            <p:nvPr/>
          </p:nvSpPr>
          <p:spPr>
            <a:xfrm>
              <a:off x="670672" y="4051163"/>
              <a:ext cx="5194825" cy="787068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b" anchorCtr="1"/>
            <a:lstStyle/>
            <a:p>
              <a:pPr algn="ctr" defTabSz="913668"/>
              <a:r>
                <a:rPr lang="en-US" altLang="zh-CN" sz="1200" kern="0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endParaRPr lang="zh-CN" altLang="en-US" sz="12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圆角矩形 91">
              <a:extLst>
                <a:ext uri="{FF2B5EF4-FFF2-40B4-BE49-F238E27FC236}">
                  <a16:creationId xmlns:a16="http://schemas.microsoft.com/office/drawing/2014/main" xmlns="" id="{D47A95B6-9D5E-46A5-B3CD-4F2737B4E462}"/>
                </a:ext>
              </a:extLst>
            </p:cNvPr>
            <p:cNvSpPr/>
            <p:nvPr/>
          </p:nvSpPr>
          <p:spPr>
            <a:xfrm>
              <a:off x="2052256" y="1480145"/>
              <a:ext cx="2509893" cy="346299"/>
            </a:xfrm>
            <a:prstGeom prst="roundRect">
              <a:avLst>
                <a:gd name="adj" fmla="val 0"/>
              </a:avLst>
            </a:prstGeom>
            <a:solidFill>
              <a:srgbClr val="F7F7F7"/>
            </a:solidFill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anchor="ctr" anchorCtr="1"/>
            <a:lstStyle/>
            <a:p>
              <a:pPr algn="ctr" defTabSz="913668">
                <a:defRPr/>
              </a:pPr>
              <a:r>
                <a:rPr lang="en-US" altLang="zh-CN" sz="1200" kern="0" dirty="0" err="1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istiod</a:t>
              </a:r>
              <a:endParaRPr lang="zh-CN" altLang="en-US" sz="12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圆角矩形 92">
              <a:extLst>
                <a:ext uri="{FF2B5EF4-FFF2-40B4-BE49-F238E27FC236}">
                  <a16:creationId xmlns:a16="http://schemas.microsoft.com/office/drawing/2014/main" xmlns="" id="{00AA18A9-7DF5-4F64-A952-442801C973EA}"/>
                </a:ext>
              </a:extLst>
            </p:cNvPr>
            <p:cNvSpPr/>
            <p:nvPr/>
          </p:nvSpPr>
          <p:spPr>
            <a:xfrm>
              <a:off x="2212547" y="2762318"/>
              <a:ext cx="625354" cy="44463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65000"/>
              </a:schemeClr>
            </a:solidFill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anchor="ctr" anchorCtr="1"/>
            <a:lstStyle/>
            <a:p>
              <a:pPr algn="ctr" defTabSz="913668">
                <a:defRPr/>
              </a:pPr>
              <a:r>
                <a:rPr lang="en-US" altLang="zh-CN" sz="1200" kern="0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envoy</a:t>
              </a:r>
              <a:endParaRPr lang="zh-CN" altLang="en-US" sz="12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圆角矩形 93">
              <a:extLst>
                <a:ext uri="{FF2B5EF4-FFF2-40B4-BE49-F238E27FC236}">
                  <a16:creationId xmlns:a16="http://schemas.microsoft.com/office/drawing/2014/main" xmlns="" id="{BC0168EA-0A33-4815-B076-A87F1196A73F}"/>
                </a:ext>
              </a:extLst>
            </p:cNvPr>
            <p:cNvSpPr/>
            <p:nvPr/>
          </p:nvSpPr>
          <p:spPr>
            <a:xfrm>
              <a:off x="2639906" y="4205265"/>
              <a:ext cx="1334593" cy="33803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40000"/>
                <a:lumOff val="60000"/>
              </a:schemeClr>
            </a:solidFill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anchor="ctr" anchorCtr="1"/>
            <a:lstStyle/>
            <a:p>
              <a:pPr algn="ctr" defTabSz="913668">
                <a:defRPr/>
              </a:pPr>
              <a:r>
                <a:rPr lang="en-US" altLang="zh-CN" sz="1200" kern="0" dirty="0" err="1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Kmesh</a:t>
              </a:r>
              <a:endParaRPr lang="zh-CN" altLang="en-US" sz="12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圆角矩形 94">
              <a:extLst>
                <a:ext uri="{FF2B5EF4-FFF2-40B4-BE49-F238E27FC236}">
                  <a16:creationId xmlns:a16="http://schemas.microsoft.com/office/drawing/2014/main" xmlns="" id="{093E4A09-7954-44E3-826E-680CFE1F040B}"/>
                </a:ext>
              </a:extLst>
            </p:cNvPr>
            <p:cNvSpPr/>
            <p:nvPr/>
          </p:nvSpPr>
          <p:spPr>
            <a:xfrm>
              <a:off x="5151505" y="2762317"/>
              <a:ext cx="626310" cy="444639"/>
            </a:xfrm>
            <a:prstGeom prst="roundRect">
              <a:avLst>
                <a:gd name="adj" fmla="val 0"/>
              </a:avLst>
            </a:prstGeom>
            <a:solidFill>
              <a:srgbClr val="F7F7F7"/>
            </a:solidFill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anchor="ctr" anchorCtr="1"/>
            <a:lstStyle/>
            <a:p>
              <a:pPr algn="ctr" defTabSz="913668">
                <a:defRPr/>
              </a:pPr>
              <a:r>
                <a:rPr lang="en-US" altLang="zh-CN" sz="1200" kern="0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app</a:t>
              </a:r>
              <a:endParaRPr lang="zh-CN" altLang="en-US" sz="12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圆角矩形 95">
              <a:extLst>
                <a:ext uri="{FF2B5EF4-FFF2-40B4-BE49-F238E27FC236}">
                  <a16:creationId xmlns:a16="http://schemas.microsoft.com/office/drawing/2014/main" xmlns="" id="{F87273DB-ECD9-4950-A093-1481413A1418}"/>
                </a:ext>
              </a:extLst>
            </p:cNvPr>
            <p:cNvSpPr/>
            <p:nvPr/>
          </p:nvSpPr>
          <p:spPr>
            <a:xfrm>
              <a:off x="777068" y="2764836"/>
              <a:ext cx="625354" cy="444639"/>
            </a:xfrm>
            <a:prstGeom prst="roundRect">
              <a:avLst>
                <a:gd name="adj" fmla="val 0"/>
              </a:avLst>
            </a:prstGeom>
            <a:solidFill>
              <a:srgbClr val="F7F7F7"/>
            </a:solidFill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anchor="ctr" anchorCtr="1"/>
            <a:lstStyle/>
            <a:p>
              <a:pPr algn="ctr" defTabSz="913668">
                <a:defRPr/>
              </a:pPr>
              <a:r>
                <a:rPr lang="en-US" altLang="zh-CN" sz="1200" kern="0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app</a:t>
              </a:r>
              <a:endParaRPr lang="zh-CN" altLang="en-US" sz="12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圆角矩形 96">
              <a:extLst>
                <a:ext uri="{FF2B5EF4-FFF2-40B4-BE49-F238E27FC236}">
                  <a16:creationId xmlns:a16="http://schemas.microsoft.com/office/drawing/2014/main" xmlns="" id="{BCEE17C4-041D-4A91-BD00-136C7E8C9484}"/>
                </a:ext>
              </a:extLst>
            </p:cNvPr>
            <p:cNvSpPr/>
            <p:nvPr/>
          </p:nvSpPr>
          <p:spPr>
            <a:xfrm>
              <a:off x="3666124" y="2762318"/>
              <a:ext cx="626310" cy="44463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65000"/>
              </a:schemeClr>
            </a:solidFill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anchor="ctr" anchorCtr="1"/>
            <a:lstStyle/>
            <a:p>
              <a:pPr algn="ctr" defTabSz="913668">
                <a:defRPr/>
              </a:pPr>
              <a:r>
                <a:rPr lang="en-US" altLang="zh-CN" sz="1200" kern="0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envoy</a:t>
              </a:r>
              <a:endParaRPr lang="zh-CN" altLang="en-US" sz="12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圆角矩形 97">
              <a:extLst>
                <a:ext uri="{FF2B5EF4-FFF2-40B4-BE49-F238E27FC236}">
                  <a16:creationId xmlns:a16="http://schemas.microsoft.com/office/drawing/2014/main" xmlns="" id="{2FC1249F-04B5-4F36-8FA7-3D0E7EBBDD9F}"/>
                </a:ext>
              </a:extLst>
            </p:cNvPr>
            <p:cNvSpPr/>
            <p:nvPr/>
          </p:nvSpPr>
          <p:spPr>
            <a:xfrm>
              <a:off x="670672" y="2459411"/>
              <a:ext cx="2281555" cy="958785"/>
            </a:xfrm>
            <a:prstGeom prst="roundRect">
              <a:avLst>
                <a:gd name="adj" fmla="val 0"/>
              </a:avLst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dash"/>
              <a:miter lim="800000"/>
            </a:ln>
            <a:effectLst/>
          </p:spPr>
          <p:txBody>
            <a:bodyPr anchor="t" anchorCtr="1"/>
            <a:lstStyle/>
            <a:p>
              <a:pPr algn="ctr" defTabSz="913668">
                <a:defRPr/>
              </a:pPr>
              <a:r>
                <a:rPr lang="en-US" altLang="zh-CN" sz="1200" kern="0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Pod</a:t>
              </a:r>
              <a:endParaRPr lang="zh-CN" altLang="en-US" sz="12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圆角矩形 98">
              <a:extLst>
                <a:ext uri="{FF2B5EF4-FFF2-40B4-BE49-F238E27FC236}">
                  <a16:creationId xmlns:a16="http://schemas.microsoft.com/office/drawing/2014/main" xmlns="" id="{8F45FD1B-2056-4CE4-9C7A-4502D86C43A2}"/>
                </a:ext>
              </a:extLst>
            </p:cNvPr>
            <p:cNvSpPr/>
            <p:nvPr/>
          </p:nvSpPr>
          <p:spPr>
            <a:xfrm>
              <a:off x="3541839" y="2459411"/>
              <a:ext cx="2323658" cy="958785"/>
            </a:xfrm>
            <a:prstGeom prst="roundRect">
              <a:avLst>
                <a:gd name="adj" fmla="val 0"/>
              </a:avLst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dash"/>
              <a:miter lim="800000"/>
            </a:ln>
            <a:effectLst/>
          </p:spPr>
          <p:txBody>
            <a:bodyPr anchor="t" anchorCtr="1"/>
            <a:lstStyle/>
            <a:p>
              <a:pPr algn="ctr" defTabSz="913668">
                <a:defRPr/>
              </a:pPr>
              <a:r>
                <a:rPr lang="en-US" altLang="zh-CN" sz="1200" kern="0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Pod</a:t>
              </a:r>
              <a:endParaRPr lang="zh-CN" altLang="en-US" sz="12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5" name="肘形连接符 99">
              <a:extLst>
                <a:ext uri="{FF2B5EF4-FFF2-40B4-BE49-F238E27FC236}">
                  <a16:creationId xmlns:a16="http://schemas.microsoft.com/office/drawing/2014/main" xmlns="" id="{A65503F0-0485-4484-B970-A71EE603B146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 rot="5400000">
              <a:off x="2448277" y="1903392"/>
              <a:ext cx="935874" cy="781979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bg1">
                  <a:lumMod val="6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肘形连接符 100">
              <a:extLst>
                <a:ext uri="{FF2B5EF4-FFF2-40B4-BE49-F238E27FC236}">
                  <a16:creationId xmlns:a16="http://schemas.microsoft.com/office/drawing/2014/main" xmlns="" id="{41F259DD-752B-41CF-8328-48053D78CCE8}"/>
                </a:ext>
              </a:extLst>
            </p:cNvPr>
            <p:cNvCxnSpPr>
              <a:stCxn id="7" idx="2"/>
              <a:endCxn id="12" idx="0"/>
            </p:cNvCxnSpPr>
            <p:nvPr/>
          </p:nvCxnSpPr>
          <p:spPr>
            <a:xfrm rot="16200000" flipH="1">
              <a:off x="3175304" y="1958343"/>
              <a:ext cx="935874" cy="67207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bg1">
                  <a:lumMod val="6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xmlns="" id="{84F922C9-BAD8-4A70-99F4-75BFE1A422CC}"/>
                </a:ext>
              </a:extLst>
            </p:cNvPr>
            <p:cNvCxnSpPr>
              <a:stCxn id="7" idx="2"/>
              <a:endCxn id="9" idx="0"/>
            </p:cNvCxnSpPr>
            <p:nvPr/>
          </p:nvCxnSpPr>
          <p:spPr>
            <a:xfrm>
              <a:off x="3307203" y="1826444"/>
              <a:ext cx="0" cy="2378820"/>
            </a:xfrm>
            <a:prstGeom prst="straightConnector1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xmlns="" id="{A427B7B7-8F3D-478B-9D08-FB50CD25BF72}"/>
                </a:ext>
              </a:extLst>
            </p:cNvPr>
            <p:cNvCxnSpPr>
              <a:stCxn id="11" idx="3"/>
              <a:endCxn id="8" idx="1"/>
            </p:cNvCxnSpPr>
            <p:nvPr/>
          </p:nvCxnSpPr>
          <p:spPr>
            <a:xfrm flipV="1">
              <a:off x="1402422" y="2984638"/>
              <a:ext cx="810125" cy="2518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xmlns="" id="{2301A924-35B2-41ED-B680-EF1B3EE7764B}"/>
                </a:ext>
              </a:extLst>
            </p:cNvPr>
            <p:cNvCxnSpPr>
              <a:stCxn id="8" idx="3"/>
              <a:endCxn id="12" idx="1"/>
            </p:cNvCxnSpPr>
            <p:nvPr/>
          </p:nvCxnSpPr>
          <p:spPr>
            <a:xfrm>
              <a:off x="2837901" y="2984638"/>
              <a:ext cx="828223" cy="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xmlns="" id="{74E6202E-05ED-4C92-BEE5-1EEE0215178D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292434" y="2984637"/>
              <a:ext cx="859071" cy="1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肘形连接符 113">
              <a:extLst>
                <a:ext uri="{FF2B5EF4-FFF2-40B4-BE49-F238E27FC236}">
                  <a16:creationId xmlns:a16="http://schemas.microsoft.com/office/drawing/2014/main" xmlns="" id="{75AC0FB0-40A7-4B1E-9A44-522785F5B677}"/>
                </a:ext>
              </a:extLst>
            </p:cNvPr>
            <p:cNvCxnSpPr>
              <a:stCxn id="11" idx="2"/>
              <a:endCxn id="9" idx="1"/>
            </p:cNvCxnSpPr>
            <p:nvPr/>
          </p:nvCxnSpPr>
          <p:spPr>
            <a:xfrm rot="16200000" flipH="1">
              <a:off x="1282421" y="3016798"/>
              <a:ext cx="1164808" cy="1550161"/>
            </a:xfrm>
            <a:prstGeom prst="bentConnector2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114">
              <a:extLst>
                <a:ext uri="{FF2B5EF4-FFF2-40B4-BE49-F238E27FC236}">
                  <a16:creationId xmlns:a16="http://schemas.microsoft.com/office/drawing/2014/main" xmlns="" id="{8C54DC50-4734-4573-9F03-BC20D51DB074}"/>
                </a:ext>
              </a:extLst>
            </p:cNvPr>
            <p:cNvCxnSpPr>
              <a:stCxn id="9" idx="3"/>
              <a:endCxn id="10" idx="2"/>
            </p:cNvCxnSpPr>
            <p:nvPr/>
          </p:nvCxnSpPr>
          <p:spPr>
            <a:xfrm flipV="1">
              <a:off x="3974499" y="3206956"/>
              <a:ext cx="1490161" cy="1167327"/>
            </a:xfrm>
            <a:prstGeom prst="bentConnector2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xmlns="" id="{3A2FFACB-AEF4-43F4-94F4-13CA909EFA43}"/>
                </a:ext>
              </a:extLst>
            </p:cNvPr>
            <p:cNvSpPr txBox="1"/>
            <p:nvPr/>
          </p:nvSpPr>
          <p:spPr>
            <a:xfrm>
              <a:off x="1485040" y="2957677"/>
              <a:ext cx="675009" cy="226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sockmap</a:t>
              </a:r>
              <a:endPara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xmlns="" id="{26A1DB93-6E65-4F76-A489-D8217FB9C234}"/>
                </a:ext>
              </a:extLst>
            </p:cNvPr>
            <p:cNvSpPr txBox="1"/>
            <p:nvPr/>
          </p:nvSpPr>
          <p:spPr>
            <a:xfrm>
              <a:off x="4364580" y="2957677"/>
              <a:ext cx="675009" cy="226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sockmap</a:t>
              </a:r>
              <a:endPara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xmlns="" id="{5F421295-8342-436B-890B-8E8B29793B36}"/>
                </a:ext>
              </a:extLst>
            </p:cNvPr>
            <p:cNvSpPr txBox="1"/>
            <p:nvPr/>
          </p:nvSpPr>
          <p:spPr>
            <a:xfrm>
              <a:off x="2933231" y="2957677"/>
              <a:ext cx="675009" cy="226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sockmap</a:t>
              </a:r>
              <a:endPara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2DB73A98-7F7F-4298-A769-12EB618A3027}"/>
              </a:ext>
            </a:extLst>
          </p:cNvPr>
          <p:cNvSpPr txBox="1"/>
          <p:nvPr/>
        </p:nvSpPr>
        <p:spPr>
          <a:xfrm>
            <a:off x="3512206" y="2282553"/>
            <a:ext cx="465010" cy="2615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XDS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xmlns="" id="{689B61CB-7ECD-4E1B-892F-2292B7DB595C}"/>
              </a:ext>
            </a:extLst>
          </p:cNvPr>
          <p:cNvSpPr txBox="1"/>
          <p:nvPr/>
        </p:nvSpPr>
        <p:spPr>
          <a:xfrm>
            <a:off x="4882723" y="4005383"/>
            <a:ext cx="1669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aseline="30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[1] 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svc labels:</a:t>
            </a:r>
          </a:p>
          <a:p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dataplane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sz="1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kmesh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318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86816"/>
            <a:ext cx="6511740" cy="662782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全栈可视化：流量治理全栈可视化*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600E46C7-A4F7-4030-A0C2-AD164C38797F}"/>
              </a:ext>
            </a:extLst>
          </p:cNvPr>
          <p:cNvSpPr/>
          <p:nvPr/>
        </p:nvSpPr>
        <p:spPr>
          <a:xfrm>
            <a:off x="1839791" y="3143049"/>
            <a:ext cx="8052284" cy="1689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914034"/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  <a:endParaRPr lang="zh-CN" altLang="en-US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A72C129B-75EE-413E-9FCE-1E93170BBB0F}"/>
              </a:ext>
            </a:extLst>
          </p:cNvPr>
          <p:cNvSpPr/>
          <p:nvPr/>
        </p:nvSpPr>
        <p:spPr>
          <a:xfrm>
            <a:off x="2122709" y="3284433"/>
            <a:ext cx="7461575" cy="1248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914034"/>
            <a:r>
              <a:rPr lang="en-US" altLang="zh-CN" sz="12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-probe</a:t>
            </a:r>
            <a:endParaRPr lang="zh-CN" altLang="en-US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E27523D2-E393-4A92-85A5-A0FCE75F8BD7}"/>
              </a:ext>
            </a:extLst>
          </p:cNvPr>
          <p:cNvSpPr/>
          <p:nvPr/>
        </p:nvSpPr>
        <p:spPr>
          <a:xfrm>
            <a:off x="2281946" y="3752570"/>
            <a:ext cx="1380392" cy="3615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伪建链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1C559A35-2D14-4820-8568-98F5B7A336CB}"/>
              </a:ext>
            </a:extLst>
          </p:cNvPr>
          <p:cNvSpPr/>
          <p:nvPr/>
        </p:nvSpPr>
        <p:spPr>
          <a:xfrm>
            <a:off x="4209519" y="3752570"/>
            <a:ext cx="1380392" cy="3615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延迟建链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1CA04D37-7553-49C0-BDB2-56ABCB04EA49}"/>
              </a:ext>
            </a:extLst>
          </p:cNvPr>
          <p:cNvSpPr/>
          <p:nvPr/>
        </p:nvSpPr>
        <p:spPr>
          <a:xfrm>
            <a:off x="6137092" y="3752570"/>
            <a:ext cx="1380392" cy="3615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流量编排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A6235848-0E35-45C8-8F0E-E47BD685BA80}"/>
              </a:ext>
            </a:extLst>
          </p:cNvPr>
          <p:cNvSpPr/>
          <p:nvPr/>
        </p:nvSpPr>
        <p:spPr>
          <a:xfrm>
            <a:off x="8064666" y="3752570"/>
            <a:ext cx="1380392" cy="3615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r>
              <a:rPr lang="en-US" altLang="zh-CN" sz="12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sockmap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加速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F27E2AD7-B578-46E7-A01E-27DA60D306A5}"/>
              </a:ext>
            </a:extLst>
          </p:cNvPr>
          <p:cNvSpPr/>
          <p:nvPr/>
        </p:nvSpPr>
        <p:spPr>
          <a:xfrm>
            <a:off x="882223" y="2508814"/>
            <a:ext cx="1128564" cy="4093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81A80AB1-442D-4F91-BA54-91A11A46FDCB}"/>
              </a:ext>
            </a:extLst>
          </p:cNvPr>
          <p:cNvSpPr/>
          <p:nvPr/>
        </p:nvSpPr>
        <p:spPr>
          <a:xfrm>
            <a:off x="9998238" y="2508814"/>
            <a:ext cx="1128564" cy="4093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肘形连接符 62">
            <a:extLst>
              <a:ext uri="{FF2B5EF4-FFF2-40B4-BE49-F238E27FC236}">
                <a16:creationId xmlns:a16="http://schemas.microsoft.com/office/drawing/2014/main" xmlns="" id="{617D0DCE-6697-4B78-AD1D-0087B1814044}"/>
              </a:ext>
            </a:extLst>
          </p:cNvPr>
          <p:cNvCxnSpPr>
            <a:stCxn id="10" idx="2"/>
            <a:endCxn id="5" idx="1"/>
          </p:cNvCxnSpPr>
          <p:nvPr/>
        </p:nvCxnSpPr>
        <p:spPr>
          <a:xfrm rot="16200000" flipH="1">
            <a:off x="1289407" y="3075296"/>
            <a:ext cx="990402" cy="676205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64">
            <a:extLst>
              <a:ext uri="{FF2B5EF4-FFF2-40B4-BE49-F238E27FC236}">
                <a16:creationId xmlns:a16="http://schemas.microsoft.com/office/drawing/2014/main" xmlns="" id="{471AC682-7C5E-41A6-89FF-7CE223A998F5}"/>
              </a:ext>
            </a:extLst>
          </p:cNvPr>
          <p:cNvCxnSpPr>
            <a:stCxn id="5" idx="3"/>
            <a:endCxn id="11" idx="2"/>
          </p:cNvCxnSpPr>
          <p:nvPr/>
        </p:nvCxnSpPr>
        <p:spPr>
          <a:xfrm flipV="1">
            <a:off x="9584286" y="2918198"/>
            <a:ext cx="978235" cy="990402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流程图: 终止 13">
            <a:extLst>
              <a:ext uri="{FF2B5EF4-FFF2-40B4-BE49-F238E27FC236}">
                <a16:creationId xmlns:a16="http://schemas.microsoft.com/office/drawing/2014/main" xmlns="" id="{B624EFB3-E8DB-4387-BD76-3028F3FD9937}"/>
              </a:ext>
            </a:extLst>
          </p:cNvPr>
          <p:cNvSpPr/>
          <p:nvPr/>
        </p:nvSpPr>
        <p:spPr>
          <a:xfrm>
            <a:off x="2728962" y="4375200"/>
            <a:ext cx="914043" cy="278822"/>
          </a:xfrm>
          <a:prstGeom prst="flowChartTerminator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r>
              <a:rPr lang="en-US" altLang="zh-CN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</a:t>
            </a:r>
            <a:endParaRPr lang="zh-CN" altLang="en-US" sz="1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35D79C76-4EC2-4873-B36D-A64021079852}"/>
              </a:ext>
            </a:extLst>
          </p:cNvPr>
          <p:cNvSpPr/>
          <p:nvPr/>
        </p:nvSpPr>
        <p:spPr>
          <a:xfrm>
            <a:off x="2135143" y="1994088"/>
            <a:ext cx="7461575" cy="9447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 defTabSz="914034"/>
            <a:r>
              <a:rPr lang="en-US" altLang="zh-CN" sz="12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-daemon</a:t>
            </a:r>
            <a:endParaRPr lang="zh-CN" altLang="en-US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xmlns="" id="{188D5771-9BEC-4D8A-A9A2-4C431B9FD48F}"/>
              </a:ext>
            </a:extLst>
          </p:cNvPr>
          <p:cNvSpPr txBox="1"/>
          <p:nvPr/>
        </p:nvSpPr>
        <p:spPr>
          <a:xfrm>
            <a:off x="2010787" y="5057562"/>
            <a:ext cx="1542061" cy="2461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sz="1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defTabSz="914034"/>
            <a:r>
              <a:rPr lang="en-US" altLang="zh-CN" dirty="0" err="1">
                <a:solidFill>
                  <a:prstClr val="black"/>
                </a:solidFill>
              </a:rPr>
              <a:t>bpftool</a:t>
            </a:r>
            <a:r>
              <a:rPr lang="en-US" altLang="zh-CN" dirty="0">
                <a:solidFill>
                  <a:prstClr val="black"/>
                </a:solidFill>
              </a:rPr>
              <a:t> </a:t>
            </a:r>
            <a:r>
              <a:rPr lang="en-US" altLang="zh-CN" dirty="0" err="1">
                <a:solidFill>
                  <a:prstClr val="black"/>
                </a:solidFill>
              </a:rPr>
              <a:t>prog</a:t>
            </a:r>
            <a:r>
              <a:rPr lang="en-US" altLang="zh-CN" dirty="0">
                <a:solidFill>
                  <a:prstClr val="black"/>
                </a:solidFill>
              </a:rPr>
              <a:t> </a:t>
            </a:r>
            <a:r>
              <a:rPr lang="en-US" altLang="zh-CN" dirty="0" err="1">
                <a:solidFill>
                  <a:prstClr val="black"/>
                </a:solidFill>
              </a:rPr>
              <a:t>tracelog</a:t>
            </a:r>
            <a:endParaRPr lang="zh-CN" altLang="en-US" dirty="0">
              <a:solidFill>
                <a:prstClr val="black"/>
              </a:solidFill>
            </a:endParaRPr>
          </a:p>
        </p:txBody>
      </p:sp>
      <p:cxnSp>
        <p:nvCxnSpPr>
          <p:cNvPr id="17" name="曲线连接符 74">
            <a:extLst>
              <a:ext uri="{FF2B5EF4-FFF2-40B4-BE49-F238E27FC236}">
                <a16:creationId xmlns:a16="http://schemas.microsoft.com/office/drawing/2014/main" xmlns="" id="{7C3663B4-5E8E-4D10-866E-BEFD7569DDA4}"/>
              </a:ext>
            </a:extLst>
          </p:cNvPr>
          <p:cNvCxnSpPr>
            <a:stCxn id="14" idx="2"/>
            <a:endCxn id="16" idx="0"/>
          </p:cNvCxnSpPr>
          <p:nvPr/>
        </p:nvCxnSpPr>
        <p:spPr>
          <a:xfrm rot="5400000">
            <a:off x="2782131" y="4653709"/>
            <a:ext cx="403540" cy="404167"/>
          </a:xfrm>
          <a:prstGeom prst="curvedConnector3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157540A4-3CE3-4718-AA87-24C73E9F7627}"/>
              </a:ext>
            </a:extLst>
          </p:cNvPr>
          <p:cNvSpPr/>
          <p:nvPr/>
        </p:nvSpPr>
        <p:spPr>
          <a:xfrm>
            <a:off x="2412304" y="2808758"/>
            <a:ext cx="2070587" cy="6037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914034"/>
            <a:r>
              <a:rPr lang="en-US" altLang="zh-CN" sz="1000" b="1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kmesh-config</a:t>
            </a:r>
            <a:endParaRPr lang="zh-CN" altLang="en-US" sz="1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同心圆 76">
            <a:extLst>
              <a:ext uri="{FF2B5EF4-FFF2-40B4-BE49-F238E27FC236}">
                <a16:creationId xmlns:a16="http://schemas.microsoft.com/office/drawing/2014/main" xmlns="" id="{8B6BE69E-86AC-424E-B571-471C3DC7876E}"/>
              </a:ext>
            </a:extLst>
          </p:cNvPr>
          <p:cNvSpPr/>
          <p:nvPr/>
        </p:nvSpPr>
        <p:spPr>
          <a:xfrm>
            <a:off x="2542882" y="3004755"/>
            <a:ext cx="372019" cy="389656"/>
          </a:xfrm>
          <a:prstGeom prst="don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endParaRPr lang="zh-CN" altLang="en-US" sz="1799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0" name="同心圆 77">
            <a:extLst>
              <a:ext uri="{FF2B5EF4-FFF2-40B4-BE49-F238E27FC236}">
                <a16:creationId xmlns:a16="http://schemas.microsoft.com/office/drawing/2014/main" xmlns="" id="{3B7F7DC9-FF7E-425C-99B9-3295FAD8E39B}"/>
              </a:ext>
            </a:extLst>
          </p:cNvPr>
          <p:cNvSpPr/>
          <p:nvPr/>
        </p:nvSpPr>
        <p:spPr>
          <a:xfrm>
            <a:off x="3245231" y="3004755"/>
            <a:ext cx="372019" cy="389656"/>
          </a:xfrm>
          <a:prstGeom prst="don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endParaRPr lang="zh-CN" altLang="en-US" sz="1799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1" name="同心圆 78">
            <a:extLst>
              <a:ext uri="{FF2B5EF4-FFF2-40B4-BE49-F238E27FC236}">
                <a16:creationId xmlns:a16="http://schemas.microsoft.com/office/drawing/2014/main" xmlns="" id="{611DF479-8F66-42C3-B19A-CBC37BB67C4B}"/>
              </a:ext>
            </a:extLst>
          </p:cNvPr>
          <p:cNvSpPr/>
          <p:nvPr/>
        </p:nvSpPr>
        <p:spPr>
          <a:xfrm>
            <a:off x="3947581" y="3004755"/>
            <a:ext cx="372019" cy="389656"/>
          </a:xfrm>
          <a:prstGeom prst="don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endParaRPr lang="zh-CN" altLang="en-US" sz="1799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15FA4921-0EE0-4EB5-A30C-762B656A5845}"/>
              </a:ext>
            </a:extLst>
          </p:cNvPr>
          <p:cNvSpPr/>
          <p:nvPr/>
        </p:nvSpPr>
        <p:spPr>
          <a:xfrm>
            <a:off x="4813222" y="2808758"/>
            <a:ext cx="2070587" cy="6037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914034"/>
            <a:r>
              <a:rPr lang="en-US" altLang="zh-CN" sz="1000" b="1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</a:t>
            </a:r>
            <a:r>
              <a:rPr lang="en-US" altLang="zh-CN" sz="1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-status</a:t>
            </a:r>
            <a:endParaRPr lang="zh-CN" altLang="en-US" sz="1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同心圆 83">
            <a:extLst>
              <a:ext uri="{FF2B5EF4-FFF2-40B4-BE49-F238E27FC236}">
                <a16:creationId xmlns:a16="http://schemas.microsoft.com/office/drawing/2014/main" xmlns="" id="{445A0A5B-8488-4D50-975B-1F8BA4A40D42}"/>
              </a:ext>
            </a:extLst>
          </p:cNvPr>
          <p:cNvSpPr/>
          <p:nvPr/>
        </p:nvSpPr>
        <p:spPr>
          <a:xfrm>
            <a:off x="4943800" y="3004755"/>
            <a:ext cx="372019" cy="389656"/>
          </a:xfrm>
          <a:prstGeom prst="don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endParaRPr lang="zh-CN" altLang="en-US" sz="1799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4" name="同心圆 84">
            <a:extLst>
              <a:ext uri="{FF2B5EF4-FFF2-40B4-BE49-F238E27FC236}">
                <a16:creationId xmlns:a16="http://schemas.microsoft.com/office/drawing/2014/main" xmlns="" id="{4F8E5AA3-E71D-4F56-9D29-1FE6BF0984AB}"/>
              </a:ext>
            </a:extLst>
          </p:cNvPr>
          <p:cNvSpPr/>
          <p:nvPr/>
        </p:nvSpPr>
        <p:spPr>
          <a:xfrm>
            <a:off x="5646150" y="3004755"/>
            <a:ext cx="372019" cy="389656"/>
          </a:xfrm>
          <a:prstGeom prst="don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endParaRPr lang="zh-CN" altLang="en-US" sz="1799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5" name="同心圆 85">
            <a:extLst>
              <a:ext uri="{FF2B5EF4-FFF2-40B4-BE49-F238E27FC236}">
                <a16:creationId xmlns:a16="http://schemas.microsoft.com/office/drawing/2014/main" xmlns="" id="{0A324F43-2F06-4F91-B621-EFE8F872416D}"/>
              </a:ext>
            </a:extLst>
          </p:cNvPr>
          <p:cNvSpPr/>
          <p:nvPr/>
        </p:nvSpPr>
        <p:spPr>
          <a:xfrm>
            <a:off x="6348499" y="3004755"/>
            <a:ext cx="372019" cy="389656"/>
          </a:xfrm>
          <a:prstGeom prst="don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endParaRPr lang="zh-CN" altLang="en-US" sz="1799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xmlns="" id="{6481E4DC-7392-4011-9524-3BFD0485B137}"/>
              </a:ext>
            </a:extLst>
          </p:cNvPr>
          <p:cNvSpPr/>
          <p:nvPr/>
        </p:nvSpPr>
        <p:spPr>
          <a:xfrm>
            <a:off x="7196033" y="2808758"/>
            <a:ext cx="2070587" cy="6037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914034"/>
            <a:r>
              <a:rPr lang="en-US" altLang="zh-CN" sz="1000" b="1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</a:t>
            </a:r>
            <a:r>
              <a:rPr lang="en-US" altLang="zh-CN" sz="1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-metrics</a:t>
            </a:r>
            <a:endParaRPr lang="zh-CN" altLang="en-US" sz="1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同心圆 87">
            <a:extLst>
              <a:ext uri="{FF2B5EF4-FFF2-40B4-BE49-F238E27FC236}">
                <a16:creationId xmlns:a16="http://schemas.microsoft.com/office/drawing/2014/main" xmlns="" id="{C41E6DDD-3D29-43ED-8CC9-3A67ADA8B344}"/>
              </a:ext>
            </a:extLst>
          </p:cNvPr>
          <p:cNvSpPr/>
          <p:nvPr/>
        </p:nvSpPr>
        <p:spPr>
          <a:xfrm>
            <a:off x="7326611" y="3004755"/>
            <a:ext cx="372019" cy="389656"/>
          </a:xfrm>
          <a:prstGeom prst="don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endParaRPr lang="zh-CN" altLang="en-US" sz="1799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8" name="同心圆 88">
            <a:extLst>
              <a:ext uri="{FF2B5EF4-FFF2-40B4-BE49-F238E27FC236}">
                <a16:creationId xmlns:a16="http://schemas.microsoft.com/office/drawing/2014/main" xmlns="" id="{437C06BC-62D4-4F06-88DE-7AB88E2CF8AB}"/>
              </a:ext>
            </a:extLst>
          </p:cNvPr>
          <p:cNvSpPr/>
          <p:nvPr/>
        </p:nvSpPr>
        <p:spPr>
          <a:xfrm>
            <a:off x="8028961" y="3004755"/>
            <a:ext cx="372019" cy="389656"/>
          </a:xfrm>
          <a:prstGeom prst="don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endParaRPr lang="zh-CN" altLang="en-US" sz="1799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9" name="同心圆 89">
            <a:extLst>
              <a:ext uri="{FF2B5EF4-FFF2-40B4-BE49-F238E27FC236}">
                <a16:creationId xmlns:a16="http://schemas.microsoft.com/office/drawing/2014/main" xmlns="" id="{A5A0B2A6-C971-4737-A37C-08FB3CA943BD}"/>
              </a:ext>
            </a:extLst>
          </p:cNvPr>
          <p:cNvSpPr/>
          <p:nvPr/>
        </p:nvSpPr>
        <p:spPr>
          <a:xfrm>
            <a:off x="8731310" y="3004755"/>
            <a:ext cx="372019" cy="389656"/>
          </a:xfrm>
          <a:prstGeom prst="don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endParaRPr lang="zh-CN" altLang="en-US" sz="1799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F10BDDBA-58D5-4D55-9ED9-7A02D87129D9}"/>
              </a:ext>
            </a:extLst>
          </p:cNvPr>
          <p:cNvSpPr/>
          <p:nvPr/>
        </p:nvSpPr>
        <p:spPr>
          <a:xfrm>
            <a:off x="2412304" y="2230486"/>
            <a:ext cx="6854317" cy="278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r>
              <a:rPr lang="en-US" altLang="zh-CN" sz="10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observ</a:t>
            </a:r>
            <a:r>
              <a:rPr lang="en-US" altLang="zh-CN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-Server</a:t>
            </a:r>
            <a:endParaRPr lang="zh-CN" altLang="en-US" sz="1000" dirty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xmlns="" id="{D6E94C3A-CD8A-4CC1-8FB3-B184DAC77C0F}"/>
              </a:ext>
            </a:extLst>
          </p:cNvPr>
          <p:cNvGrpSpPr/>
          <p:nvPr/>
        </p:nvGrpSpPr>
        <p:grpSpPr>
          <a:xfrm>
            <a:off x="5732252" y="1128726"/>
            <a:ext cx="3864466" cy="536341"/>
            <a:chOff x="6267130" y="875213"/>
            <a:chExt cx="3296747" cy="730393"/>
          </a:xfrm>
        </p:grpSpPr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xmlns="" id="{D562AFE4-C971-4EAD-A28F-CBE7462DC8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07040" y="1154620"/>
              <a:ext cx="912749" cy="330241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xmlns="" id="{A749364D-1BD3-4493-BA8F-665725BA6E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2281" y="1149958"/>
              <a:ext cx="413754" cy="339564"/>
            </a:xfrm>
            <a:prstGeom prst="rect">
              <a:avLst/>
            </a:prstGeom>
          </p:spPr>
        </p:pic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xmlns="" id="{150DC4B6-B6B5-4037-A857-2FB45704C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38527" y="1073263"/>
              <a:ext cx="1051636" cy="492954"/>
            </a:xfrm>
            <a:prstGeom prst="rect">
              <a:avLst/>
            </a:prstGeom>
          </p:spPr>
        </p:pic>
        <p:sp>
          <p:nvSpPr>
            <p:cNvPr id="35" name="矩形 34">
              <a:extLst>
                <a:ext uri="{FF2B5EF4-FFF2-40B4-BE49-F238E27FC236}">
                  <a16:creationId xmlns:a16="http://schemas.microsoft.com/office/drawing/2014/main" xmlns="" id="{79177A66-9E37-4115-9293-C27337660AC4}"/>
                </a:ext>
              </a:extLst>
            </p:cNvPr>
            <p:cNvSpPr/>
            <p:nvPr/>
          </p:nvSpPr>
          <p:spPr>
            <a:xfrm>
              <a:off x="6267130" y="875213"/>
              <a:ext cx="3296747" cy="730393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defTabSz="914034"/>
              <a:r>
                <a:rPr lang="zh-CN" altLang="en-US" sz="10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观测平台</a:t>
              </a:r>
              <a:endParaRPr lang="zh-CN" altLang="en-US" sz="1000" b="1" dirty="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cxnSp>
        <p:nvCxnSpPr>
          <p:cNvPr id="36" name="曲线连接符 99">
            <a:extLst>
              <a:ext uri="{FF2B5EF4-FFF2-40B4-BE49-F238E27FC236}">
                <a16:creationId xmlns:a16="http://schemas.microsoft.com/office/drawing/2014/main" xmlns="" id="{1BC57526-DF7C-47BD-9339-E7ABE8DE9158}"/>
              </a:ext>
            </a:extLst>
          </p:cNvPr>
          <p:cNvCxnSpPr/>
          <p:nvPr/>
        </p:nvCxnSpPr>
        <p:spPr>
          <a:xfrm rot="5400000" flipH="1" flipV="1">
            <a:off x="8114133" y="2625730"/>
            <a:ext cx="299944" cy="66117"/>
          </a:xfrm>
          <a:prstGeom prst="curvedConnector3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101">
            <a:extLst>
              <a:ext uri="{FF2B5EF4-FFF2-40B4-BE49-F238E27FC236}">
                <a16:creationId xmlns:a16="http://schemas.microsoft.com/office/drawing/2014/main" xmlns="" id="{E335F5B2-9DED-4EB7-B269-12BF6E1DD5AB}"/>
              </a:ext>
            </a:extLst>
          </p:cNvPr>
          <p:cNvCxnSpPr>
            <a:stCxn id="30" idx="0"/>
            <a:endCxn id="35" idx="2"/>
          </p:cNvCxnSpPr>
          <p:nvPr/>
        </p:nvCxnSpPr>
        <p:spPr>
          <a:xfrm rot="5400000" flipH="1" flipV="1">
            <a:off x="6469266" y="1035265"/>
            <a:ext cx="565418" cy="1825023"/>
          </a:xfrm>
          <a:prstGeom prst="curvedConnector3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xmlns="" id="{2D6F8418-18B8-4BFD-B216-4F422F7F61E4}"/>
              </a:ext>
            </a:extLst>
          </p:cNvPr>
          <p:cNvSpPr/>
          <p:nvPr/>
        </p:nvSpPr>
        <p:spPr>
          <a:xfrm>
            <a:off x="2122709" y="1128726"/>
            <a:ext cx="2690513" cy="5363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34"/>
            <a:r>
              <a:rPr lang="en-US" altLang="zh-CN" sz="10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kmeshctl</a:t>
            </a:r>
            <a:endParaRPr lang="zh-CN" altLang="en-US" sz="1000" dirty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cxnSp>
        <p:nvCxnSpPr>
          <p:cNvPr id="39" name="曲线连接符 106">
            <a:extLst>
              <a:ext uri="{FF2B5EF4-FFF2-40B4-BE49-F238E27FC236}">
                <a16:creationId xmlns:a16="http://schemas.microsoft.com/office/drawing/2014/main" xmlns="" id="{297088CB-0A5F-4D60-92C2-7E081536471E}"/>
              </a:ext>
            </a:extLst>
          </p:cNvPr>
          <p:cNvCxnSpPr>
            <a:stCxn id="22" idx="0"/>
          </p:cNvCxnSpPr>
          <p:nvPr/>
        </p:nvCxnSpPr>
        <p:spPr>
          <a:xfrm rot="5400000" flipH="1" flipV="1">
            <a:off x="5783370" y="2573962"/>
            <a:ext cx="299943" cy="169653"/>
          </a:xfrm>
          <a:prstGeom prst="curvedConnector3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曲线连接符 108">
            <a:extLst>
              <a:ext uri="{FF2B5EF4-FFF2-40B4-BE49-F238E27FC236}">
                <a16:creationId xmlns:a16="http://schemas.microsoft.com/office/drawing/2014/main" xmlns="" id="{BB613F80-3D3F-4B04-AAFE-47AA4087495E}"/>
              </a:ext>
            </a:extLst>
          </p:cNvPr>
          <p:cNvCxnSpPr>
            <a:stCxn id="18" idx="0"/>
          </p:cNvCxnSpPr>
          <p:nvPr/>
        </p:nvCxnSpPr>
        <p:spPr>
          <a:xfrm rot="5400000" flipH="1" flipV="1">
            <a:off x="3395330" y="2561083"/>
            <a:ext cx="299943" cy="195408"/>
          </a:xfrm>
          <a:prstGeom prst="curvedConnector3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曲线连接符 110">
            <a:extLst>
              <a:ext uri="{FF2B5EF4-FFF2-40B4-BE49-F238E27FC236}">
                <a16:creationId xmlns:a16="http://schemas.microsoft.com/office/drawing/2014/main" xmlns="" id="{F5B25B8E-1023-45C6-AC38-2E5FFD7715AF}"/>
              </a:ext>
            </a:extLst>
          </p:cNvPr>
          <p:cNvCxnSpPr>
            <a:cxnSpLocks/>
            <a:stCxn id="30" idx="0"/>
            <a:endCxn id="38" idx="2"/>
          </p:cNvCxnSpPr>
          <p:nvPr/>
        </p:nvCxnSpPr>
        <p:spPr>
          <a:xfrm rot="16200000" flipV="1">
            <a:off x="4371006" y="762028"/>
            <a:ext cx="565418" cy="2371497"/>
          </a:xfrm>
          <a:prstGeom prst="curvedConnector3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87028E05-D86B-4CBB-84CD-8FA13AA1EE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9418" y="4233306"/>
            <a:ext cx="786633" cy="283785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xmlns="" id="{B703C08F-7759-4533-895F-F320127B396E}"/>
              </a:ext>
            </a:extLst>
          </p:cNvPr>
          <p:cNvSpPr txBox="1"/>
          <p:nvPr/>
        </p:nvSpPr>
        <p:spPr>
          <a:xfrm>
            <a:off x="1511273" y="5834119"/>
            <a:ext cx="1434448" cy="2768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381" indent="-171381">
              <a:buFont typeface="Wingdings" panose="05000000000000000000" pitchFamily="2" charset="2"/>
              <a:buChar char="ü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端到端指标采集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xmlns="" id="{1E2AAC33-52E9-4698-BE53-5189779C3574}"/>
              </a:ext>
            </a:extLst>
          </p:cNvPr>
          <p:cNvSpPr txBox="1"/>
          <p:nvPr/>
        </p:nvSpPr>
        <p:spPr>
          <a:xfrm>
            <a:off x="3621263" y="5834119"/>
            <a:ext cx="1920160" cy="2768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381" indent="-171381">
              <a:buFont typeface="Wingdings" panose="05000000000000000000" pitchFamily="2" charset="2"/>
              <a:buChar char="ü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的低负载探针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xmlns="" id="{0371696C-6D4F-46CD-B251-4B75E90CA25A}"/>
              </a:ext>
            </a:extLst>
          </p:cNvPr>
          <p:cNvSpPr txBox="1"/>
          <p:nvPr/>
        </p:nvSpPr>
        <p:spPr>
          <a:xfrm>
            <a:off x="6239848" y="5834119"/>
            <a:ext cx="1790816" cy="2768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381" indent="-171381"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low-level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细粒度观测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xmlns="" id="{D075437A-D465-4AA6-B6FC-2D0BB258EF7B}"/>
              </a:ext>
            </a:extLst>
          </p:cNvPr>
          <p:cNvSpPr txBox="1"/>
          <p:nvPr/>
        </p:nvSpPr>
        <p:spPr>
          <a:xfrm>
            <a:off x="8742356" y="5834119"/>
            <a:ext cx="1588277" cy="2768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381" indent="-171381">
              <a:buFont typeface="Wingdings" panose="05000000000000000000" pitchFamily="2" charset="2"/>
              <a:buChar char="ü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主流观测平台对接</a:t>
            </a:r>
          </a:p>
        </p:txBody>
      </p:sp>
    </p:spTree>
    <p:extLst>
      <p:ext uri="{BB962C8B-B14F-4D97-AF65-F5344CB8AC3E}">
        <p14:creationId xmlns:p14="http://schemas.microsoft.com/office/powerpoint/2010/main" val="272115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86816"/>
            <a:ext cx="6511740" cy="662782"/>
          </a:xfrm>
        </p:spPr>
        <p:txBody>
          <a:bodyPr>
            <a:normAutofit/>
          </a:bodyPr>
          <a:lstStyle/>
          <a:p>
            <a:r>
              <a:rPr kumimoji="1" lang="en-US" altLang="zh-CN" dirty="0" err="1">
                <a:solidFill>
                  <a:schemeClr val="bg1"/>
                </a:solidFill>
              </a:rPr>
              <a:t>Kmesh</a:t>
            </a:r>
            <a:r>
              <a:rPr kumimoji="1" lang="zh-CN" altLang="en-US" dirty="0">
                <a:solidFill>
                  <a:schemeClr val="bg1"/>
                </a:solidFill>
              </a:rPr>
              <a:t>能力总览</a:t>
            </a:r>
          </a:p>
        </p:txBody>
      </p:sp>
      <p:sp>
        <p:nvSpPr>
          <p:cNvPr id="4" name="L 形 3">
            <a:extLst>
              <a:ext uri="{FF2B5EF4-FFF2-40B4-BE49-F238E27FC236}">
                <a16:creationId xmlns:a16="http://schemas.microsoft.com/office/drawing/2014/main" xmlns="" id="{9441DDCC-EC4B-4BD9-BAF9-BA0E1DD24D12}"/>
              </a:ext>
            </a:extLst>
          </p:cNvPr>
          <p:cNvSpPr/>
          <p:nvPr/>
        </p:nvSpPr>
        <p:spPr>
          <a:xfrm>
            <a:off x="595447" y="3585137"/>
            <a:ext cx="5099336" cy="1751611"/>
          </a:xfrm>
          <a:prstGeom prst="corner">
            <a:avLst>
              <a:gd name="adj1" fmla="val 48092"/>
              <a:gd name="adj2" fmla="val 55053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t" anchorCtr="1"/>
          <a:lstStyle/>
          <a:p>
            <a:pPr algn="ctr" defTabSz="914034">
              <a:defRPr/>
            </a:pPr>
            <a:endParaRPr lang="zh-CN" altLang="en-US" sz="1050" b="1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圆角矩形 159">
            <a:extLst>
              <a:ext uri="{FF2B5EF4-FFF2-40B4-BE49-F238E27FC236}">
                <a16:creationId xmlns:a16="http://schemas.microsoft.com/office/drawing/2014/main" xmlns="" id="{98B6F5B8-4ECC-4ECE-8E31-974069A673B8}"/>
              </a:ext>
            </a:extLst>
          </p:cNvPr>
          <p:cNvSpPr/>
          <p:nvPr/>
        </p:nvSpPr>
        <p:spPr>
          <a:xfrm>
            <a:off x="505696" y="3467739"/>
            <a:ext cx="5280294" cy="1952470"/>
          </a:xfrm>
          <a:prstGeom prst="roundRect">
            <a:avLst>
              <a:gd name="adj" fmla="val 2732"/>
            </a:avLst>
          </a:prstGeom>
          <a:noFill/>
          <a:ln w="12700" cap="flat" cmpd="sng" algn="ctr">
            <a:solidFill>
              <a:sysClr val="window" lastClr="FFFFFF">
                <a:lumMod val="75000"/>
              </a:sysClr>
            </a:solidFill>
            <a:prstDash val="dash"/>
            <a:miter lim="800000"/>
          </a:ln>
          <a:effectLst/>
        </p:spPr>
        <p:txBody>
          <a:bodyPr anchor="ctr" anchorCtr="1"/>
          <a:lstStyle/>
          <a:p>
            <a:pPr algn="ctr" defTabSz="914034">
              <a:defRPr/>
            </a:pPr>
            <a:endParaRPr lang="zh-CN" altLang="en-US" sz="1050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圆角矩形 159">
            <a:extLst>
              <a:ext uri="{FF2B5EF4-FFF2-40B4-BE49-F238E27FC236}">
                <a16:creationId xmlns:a16="http://schemas.microsoft.com/office/drawing/2014/main" xmlns="" id="{4BE5B7BC-894E-4F94-9249-A83955F387F6}"/>
              </a:ext>
            </a:extLst>
          </p:cNvPr>
          <p:cNvSpPr/>
          <p:nvPr/>
        </p:nvSpPr>
        <p:spPr>
          <a:xfrm>
            <a:off x="1609321" y="3585138"/>
            <a:ext cx="4047687" cy="846094"/>
          </a:xfrm>
          <a:prstGeom prst="roundRect">
            <a:avLst>
              <a:gd name="adj" fmla="val 2732"/>
            </a:avLst>
          </a:prstGeom>
          <a:solidFill>
            <a:srgbClr val="4472C4">
              <a:lumMod val="20000"/>
              <a:lumOff val="80000"/>
            </a:srgb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t" anchorCtr="1"/>
          <a:lstStyle/>
          <a:p>
            <a:pPr algn="ctr" defTabSz="914034"/>
            <a:r>
              <a:rPr lang="en-US" altLang="zh-CN" sz="1050" kern="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4B90401E-437E-4C56-80EE-11391DCB139D}"/>
              </a:ext>
            </a:extLst>
          </p:cNvPr>
          <p:cNvSpPr txBox="1"/>
          <p:nvPr/>
        </p:nvSpPr>
        <p:spPr>
          <a:xfrm>
            <a:off x="6375859" y="1751705"/>
            <a:ext cx="1758911" cy="163320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 defTabSz="914034"/>
            <a:r>
              <a:rPr lang="zh-CN" altLang="en-US" sz="1799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平滑兼容</a:t>
            </a:r>
            <a:endParaRPr lang="en-US" altLang="zh-CN" sz="1799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381" indent="-171381" algn="ctr" defTabSz="914034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应用无感的流量治理</a:t>
            </a:r>
            <a:endParaRPr lang="en-US" altLang="zh-CN" sz="1200" dirty="0">
              <a:solidFill>
                <a:srgbClr val="E7E6E6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303" indent="-171381" algn="ctr" defTabSz="914034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自动对接</a:t>
            </a:r>
            <a:r>
              <a:rPr lang="en-US" altLang="zh-CN" sz="1200" dirty="0" err="1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Istio</a:t>
            </a:r>
            <a:r>
              <a:rPr lang="zh-CN" altLang="en-US" sz="12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等软件</a:t>
            </a:r>
            <a:endParaRPr lang="en-US" altLang="zh-CN" sz="1799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2FF6D8FB-2120-4BF1-BA5F-7AE4677A4C54}"/>
              </a:ext>
            </a:extLst>
          </p:cNvPr>
          <p:cNvSpPr txBox="1"/>
          <p:nvPr/>
        </p:nvSpPr>
        <p:spPr>
          <a:xfrm>
            <a:off x="8208609" y="1751705"/>
            <a:ext cx="1758911" cy="163320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 defTabSz="914034"/>
            <a:r>
              <a:rPr lang="zh-CN" altLang="en-US" sz="1799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1599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381" indent="-171381" defTabSz="914034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网格转发时延</a:t>
            </a:r>
            <a:r>
              <a:rPr lang="en-US" alt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60%↓</a:t>
            </a:r>
          </a:p>
          <a:p>
            <a:pPr marL="171381" indent="-171381" defTabSz="914034"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服务启动性能</a:t>
            </a:r>
            <a:r>
              <a:rPr lang="en-US" alt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40%</a:t>
            </a: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↑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17E25531-EF08-4044-B378-90FFA14F9F90}"/>
              </a:ext>
            </a:extLst>
          </p:cNvPr>
          <p:cNvSpPr txBox="1"/>
          <p:nvPr/>
        </p:nvSpPr>
        <p:spPr>
          <a:xfrm>
            <a:off x="10041359" y="1751705"/>
            <a:ext cx="1758911" cy="163320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 defTabSz="914034"/>
            <a:r>
              <a:rPr lang="zh-CN" altLang="en-US" sz="1799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低开销</a:t>
            </a:r>
            <a:endParaRPr lang="en-US" altLang="zh-CN" sz="1799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303" indent="-171381" defTabSz="914034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网格底座开销</a:t>
            </a:r>
            <a:r>
              <a:rPr lang="en-US" alt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70%↓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060A2345-9F96-45E6-B77A-8FD43B637F94}"/>
              </a:ext>
            </a:extLst>
          </p:cNvPr>
          <p:cNvSpPr txBox="1"/>
          <p:nvPr/>
        </p:nvSpPr>
        <p:spPr>
          <a:xfrm>
            <a:off x="8207284" y="3568330"/>
            <a:ext cx="1758911" cy="163320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 defTabSz="914034"/>
            <a:r>
              <a:rPr lang="zh-CN" altLang="en-US" sz="1799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安全隔离</a:t>
            </a:r>
            <a:endParaRPr lang="en-US" altLang="zh-CN" sz="1799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303" indent="-171381" defTabSz="914034">
              <a:buFont typeface="Arial" panose="020B0604020202020204" pitchFamily="34" charset="0"/>
              <a:buChar char="•"/>
            </a:pPr>
            <a:r>
              <a:rPr lang="en-US" altLang="zh-CN" sz="12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虚机安全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303" indent="-171381" defTabSz="914034">
              <a:buFont typeface="Arial" panose="020B0604020202020204" pitchFamily="34" charset="0"/>
              <a:buChar char="•"/>
            </a:pPr>
            <a:r>
              <a:rPr lang="en-US" altLang="zh-CN" sz="12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cgroup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级编排隔离</a:t>
            </a:r>
            <a:endParaRPr lang="zh-CN" altLang="en-US" sz="1799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9B1EE846-786B-4C09-BA17-0B0E549EB9F0}"/>
              </a:ext>
            </a:extLst>
          </p:cNvPr>
          <p:cNvSpPr txBox="1"/>
          <p:nvPr/>
        </p:nvSpPr>
        <p:spPr>
          <a:xfrm>
            <a:off x="10041359" y="3571013"/>
            <a:ext cx="1758911" cy="163320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 defTabSz="914034"/>
            <a:r>
              <a:rPr lang="zh-CN" altLang="en-US" sz="1799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全栈可视化</a:t>
            </a:r>
          </a:p>
          <a:p>
            <a:pPr marL="171303" indent="-171381" defTabSz="914034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端到端指标采集*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303" indent="-171381" defTabSz="914034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主流观测平台对接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BD244B5F-2A82-474E-9FAD-2159E96E29AD}"/>
              </a:ext>
            </a:extLst>
          </p:cNvPr>
          <p:cNvSpPr txBox="1"/>
          <p:nvPr/>
        </p:nvSpPr>
        <p:spPr>
          <a:xfrm>
            <a:off x="6375859" y="3568330"/>
            <a:ext cx="1758911" cy="163320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 defTabSz="914034"/>
            <a:r>
              <a:rPr lang="zh-CN" altLang="en-US" sz="1799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开放生态</a:t>
            </a:r>
            <a:endParaRPr lang="en-US" altLang="zh-CN" sz="1799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303" indent="-171381" defTabSz="914034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XDS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协议标准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303" indent="-171381" defTabSz="914034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B6972B4-A40A-43AF-8E35-E8B339F8AE09}"/>
              </a:ext>
            </a:extLst>
          </p:cNvPr>
          <p:cNvSpPr txBox="1"/>
          <p:nvPr/>
        </p:nvSpPr>
        <p:spPr>
          <a:xfrm>
            <a:off x="11185421" y="5402107"/>
            <a:ext cx="665307" cy="24612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914034"/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 </a:t>
            </a: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规划中</a:t>
            </a:r>
          </a:p>
        </p:txBody>
      </p:sp>
      <p:sp>
        <p:nvSpPr>
          <p:cNvPr id="14" name="圆角矩形 159">
            <a:extLst>
              <a:ext uri="{FF2B5EF4-FFF2-40B4-BE49-F238E27FC236}">
                <a16:creationId xmlns:a16="http://schemas.microsoft.com/office/drawing/2014/main" xmlns="" id="{0B011328-DB01-4667-8F2F-FA794C248872}"/>
              </a:ext>
            </a:extLst>
          </p:cNvPr>
          <p:cNvSpPr/>
          <p:nvPr/>
        </p:nvSpPr>
        <p:spPr>
          <a:xfrm>
            <a:off x="505696" y="2069935"/>
            <a:ext cx="5280294" cy="882311"/>
          </a:xfrm>
          <a:prstGeom prst="roundRect">
            <a:avLst>
              <a:gd name="adj" fmla="val 2732"/>
            </a:avLst>
          </a:prstGeom>
          <a:solidFill>
            <a:srgbClr val="4472C4">
              <a:lumMod val="20000"/>
              <a:lumOff val="80000"/>
            </a:srgb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t" anchorCtr="1"/>
          <a:lstStyle/>
          <a:p>
            <a:pPr algn="ctr" defTabSz="914034">
              <a:defRPr/>
            </a:pPr>
            <a:r>
              <a:rPr lang="en-US" altLang="zh-CN" sz="1050" kern="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</a:t>
            </a:r>
            <a:r>
              <a:rPr lang="en-US" altLang="zh-CN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-controller</a:t>
            </a:r>
            <a:endParaRPr lang="zh-CN" altLang="en-US" sz="1050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59">
            <a:extLst>
              <a:ext uri="{FF2B5EF4-FFF2-40B4-BE49-F238E27FC236}">
                <a16:creationId xmlns:a16="http://schemas.microsoft.com/office/drawing/2014/main" xmlns="" id="{516E7981-7BDA-441F-92D5-3230B47E9011}"/>
              </a:ext>
            </a:extLst>
          </p:cNvPr>
          <p:cNvSpPr/>
          <p:nvPr/>
        </p:nvSpPr>
        <p:spPr>
          <a:xfrm>
            <a:off x="595446" y="2469752"/>
            <a:ext cx="1229902" cy="345352"/>
          </a:xfrm>
          <a:prstGeom prst="roundRect">
            <a:avLst>
              <a:gd name="adj" fmla="val 2732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>
              <a:defRPr/>
            </a:pPr>
            <a:r>
              <a:rPr lang="en-US" altLang="zh-CN" sz="1050" kern="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xds</a:t>
            </a:r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适配器</a:t>
            </a:r>
          </a:p>
        </p:txBody>
      </p:sp>
      <p:sp>
        <p:nvSpPr>
          <p:cNvPr id="16" name="圆角矩形 159">
            <a:extLst>
              <a:ext uri="{FF2B5EF4-FFF2-40B4-BE49-F238E27FC236}">
                <a16:creationId xmlns:a16="http://schemas.microsoft.com/office/drawing/2014/main" xmlns="" id="{DEAEDD8B-00FF-4081-9D34-C59F36B18197}"/>
              </a:ext>
            </a:extLst>
          </p:cNvPr>
          <p:cNvSpPr/>
          <p:nvPr/>
        </p:nvSpPr>
        <p:spPr>
          <a:xfrm>
            <a:off x="1888657" y="2469752"/>
            <a:ext cx="1229902" cy="345352"/>
          </a:xfrm>
          <a:prstGeom prst="roundRect">
            <a:avLst>
              <a:gd name="adj" fmla="val 2732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>
              <a:defRPr/>
            </a:pPr>
            <a:r>
              <a:rPr lang="en-US" altLang="zh-CN" sz="1050" kern="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程序管理</a:t>
            </a:r>
          </a:p>
        </p:txBody>
      </p:sp>
      <p:sp>
        <p:nvSpPr>
          <p:cNvPr id="17" name="圆角矩形 159">
            <a:extLst>
              <a:ext uri="{FF2B5EF4-FFF2-40B4-BE49-F238E27FC236}">
                <a16:creationId xmlns:a16="http://schemas.microsoft.com/office/drawing/2014/main" xmlns="" id="{B2ECD773-A742-4CC9-B1EE-08EEB3040748}"/>
              </a:ext>
            </a:extLst>
          </p:cNvPr>
          <p:cNvSpPr/>
          <p:nvPr/>
        </p:nvSpPr>
        <p:spPr>
          <a:xfrm>
            <a:off x="3181868" y="2469752"/>
            <a:ext cx="1229902" cy="345352"/>
          </a:xfrm>
          <a:prstGeom prst="roundRect">
            <a:avLst>
              <a:gd name="adj" fmla="val 2732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/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可编程</a:t>
            </a:r>
          </a:p>
        </p:txBody>
      </p:sp>
      <p:sp>
        <p:nvSpPr>
          <p:cNvPr id="18" name="圆角矩形 159">
            <a:extLst>
              <a:ext uri="{FF2B5EF4-FFF2-40B4-BE49-F238E27FC236}">
                <a16:creationId xmlns:a16="http://schemas.microsoft.com/office/drawing/2014/main" xmlns="" id="{7E83A788-86CD-482B-930F-89FCFD1C763B}"/>
              </a:ext>
            </a:extLst>
          </p:cNvPr>
          <p:cNvSpPr/>
          <p:nvPr/>
        </p:nvSpPr>
        <p:spPr>
          <a:xfrm>
            <a:off x="4475080" y="2469752"/>
            <a:ext cx="1229902" cy="345352"/>
          </a:xfrm>
          <a:prstGeom prst="roundRect">
            <a:avLst>
              <a:gd name="adj" fmla="val 2732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/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观测</a:t>
            </a:r>
          </a:p>
        </p:txBody>
      </p:sp>
      <p:sp>
        <p:nvSpPr>
          <p:cNvPr id="19" name="圆角矩形 159">
            <a:extLst>
              <a:ext uri="{FF2B5EF4-FFF2-40B4-BE49-F238E27FC236}">
                <a16:creationId xmlns:a16="http://schemas.microsoft.com/office/drawing/2014/main" xmlns="" id="{C79038F4-5D5B-44CA-B462-2B231FB5D895}"/>
              </a:ext>
            </a:extLst>
          </p:cNvPr>
          <p:cNvSpPr/>
          <p:nvPr/>
        </p:nvSpPr>
        <p:spPr>
          <a:xfrm>
            <a:off x="1825137" y="3904524"/>
            <a:ext cx="1514406" cy="369357"/>
          </a:xfrm>
          <a:prstGeom prst="roundRect">
            <a:avLst>
              <a:gd name="adj" fmla="val 2732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/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流量编排</a:t>
            </a:r>
          </a:p>
        </p:txBody>
      </p:sp>
      <p:sp>
        <p:nvSpPr>
          <p:cNvPr id="20" name="圆角矩形 159">
            <a:extLst>
              <a:ext uri="{FF2B5EF4-FFF2-40B4-BE49-F238E27FC236}">
                <a16:creationId xmlns:a16="http://schemas.microsoft.com/office/drawing/2014/main" xmlns="" id="{9DF49700-BA42-43C9-9DBB-0F15C2E16068}"/>
              </a:ext>
            </a:extLst>
          </p:cNvPr>
          <p:cNvSpPr/>
          <p:nvPr/>
        </p:nvSpPr>
        <p:spPr>
          <a:xfrm>
            <a:off x="3950102" y="3899015"/>
            <a:ext cx="1491420" cy="369357"/>
          </a:xfrm>
          <a:prstGeom prst="roundRect">
            <a:avLst>
              <a:gd name="adj" fmla="val 2732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/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观测探针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xmlns="" id="{B294CB81-3631-42DF-8C58-A21F117F2172}"/>
              </a:ext>
            </a:extLst>
          </p:cNvPr>
          <p:cNvSpPr txBox="1"/>
          <p:nvPr/>
        </p:nvSpPr>
        <p:spPr>
          <a:xfrm>
            <a:off x="602446" y="4361071"/>
            <a:ext cx="969955" cy="25381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defTabSz="914034"/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kernel-base</a:t>
            </a:r>
            <a:endParaRPr lang="zh-CN" altLang="en-US" sz="105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圆角矩形 159">
            <a:extLst>
              <a:ext uri="{FF2B5EF4-FFF2-40B4-BE49-F238E27FC236}">
                <a16:creationId xmlns:a16="http://schemas.microsoft.com/office/drawing/2014/main" xmlns="" id="{BF46D25B-459D-407E-927E-F8BAEB835A7D}"/>
              </a:ext>
            </a:extLst>
          </p:cNvPr>
          <p:cNvSpPr/>
          <p:nvPr/>
        </p:nvSpPr>
        <p:spPr>
          <a:xfrm>
            <a:off x="505696" y="3032528"/>
            <a:ext cx="5280294" cy="363635"/>
          </a:xfrm>
          <a:prstGeom prst="roundRect">
            <a:avLst>
              <a:gd name="adj" fmla="val 2732"/>
            </a:avLst>
          </a:prstGeom>
          <a:solidFill>
            <a:srgbClr val="4472C4">
              <a:lumMod val="20000"/>
              <a:lumOff val="80000"/>
            </a:srgb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>
              <a:defRPr/>
            </a:pPr>
            <a:r>
              <a:rPr lang="en-US" altLang="zh-CN" sz="1050" kern="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kmesh-api</a:t>
            </a:r>
            <a:endParaRPr lang="zh-CN" altLang="en-US" sz="1050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圆角矩形 159">
            <a:extLst>
              <a:ext uri="{FF2B5EF4-FFF2-40B4-BE49-F238E27FC236}">
                <a16:creationId xmlns:a16="http://schemas.microsoft.com/office/drawing/2014/main" xmlns="" id="{ADC4D355-A33E-40A9-A346-6D118CB091A1}"/>
              </a:ext>
            </a:extLst>
          </p:cNvPr>
          <p:cNvSpPr/>
          <p:nvPr/>
        </p:nvSpPr>
        <p:spPr>
          <a:xfrm>
            <a:off x="505696" y="1626021"/>
            <a:ext cx="3083391" cy="363635"/>
          </a:xfrm>
          <a:prstGeom prst="roundRect">
            <a:avLst>
              <a:gd name="adj" fmla="val 2732"/>
            </a:avLst>
          </a:prstGeom>
          <a:solidFill>
            <a:srgbClr val="F2F2F2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>
              <a:defRPr/>
            </a:pPr>
            <a:r>
              <a:rPr lang="en-US" altLang="zh-CN" sz="1050" kern="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Istiod</a:t>
            </a:r>
            <a:r>
              <a:rPr lang="en-US" altLang="zh-CN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/...</a:t>
            </a:r>
            <a:endParaRPr lang="zh-CN" altLang="en-US" sz="1050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xmlns="" id="{DF446876-4816-4010-A470-EC05C74B155C}"/>
              </a:ext>
            </a:extLst>
          </p:cNvPr>
          <p:cNvSpPr txBox="1"/>
          <p:nvPr/>
        </p:nvSpPr>
        <p:spPr>
          <a:xfrm>
            <a:off x="2911419" y="5308904"/>
            <a:ext cx="581984" cy="25381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914034"/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  <a:endParaRPr lang="zh-CN" altLang="en-US" sz="105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圆角矩形 159">
            <a:extLst>
              <a:ext uri="{FF2B5EF4-FFF2-40B4-BE49-F238E27FC236}">
                <a16:creationId xmlns:a16="http://schemas.microsoft.com/office/drawing/2014/main" xmlns="" id="{91C83D88-0272-4420-8BC0-67F99E3FBF08}"/>
              </a:ext>
            </a:extLst>
          </p:cNvPr>
          <p:cNvSpPr/>
          <p:nvPr/>
        </p:nvSpPr>
        <p:spPr>
          <a:xfrm>
            <a:off x="3646421" y="1626021"/>
            <a:ext cx="2139570" cy="363635"/>
          </a:xfrm>
          <a:prstGeom prst="roundRect">
            <a:avLst>
              <a:gd name="adj" fmla="val 2732"/>
            </a:avLst>
          </a:prstGeom>
          <a:solidFill>
            <a:srgbClr val="F2F2F2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>
              <a:defRPr/>
            </a:pPr>
            <a:r>
              <a:rPr lang="en-US" altLang="zh-CN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Prometheus/…</a:t>
            </a:r>
            <a:endParaRPr lang="zh-CN" altLang="en-US" sz="1050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圆角矩形 159">
            <a:extLst>
              <a:ext uri="{FF2B5EF4-FFF2-40B4-BE49-F238E27FC236}">
                <a16:creationId xmlns:a16="http://schemas.microsoft.com/office/drawing/2014/main" xmlns="" id="{19AFFD71-EE99-4F04-8B80-AE13B273BC2A}"/>
              </a:ext>
            </a:extLst>
          </p:cNvPr>
          <p:cNvSpPr/>
          <p:nvPr/>
        </p:nvSpPr>
        <p:spPr>
          <a:xfrm>
            <a:off x="1609321" y="4570980"/>
            <a:ext cx="4047686" cy="691618"/>
          </a:xfrm>
          <a:prstGeom prst="roundRect">
            <a:avLst>
              <a:gd name="adj" fmla="val 2732"/>
            </a:avLst>
          </a:prstGeom>
          <a:solidFill>
            <a:srgbClr val="4472C4">
              <a:lumMod val="20000"/>
              <a:lumOff val="80000"/>
            </a:srgb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t" anchorCtr="1"/>
          <a:lstStyle/>
          <a:p>
            <a:pPr algn="ctr" defTabSz="914034"/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流量编排运行时</a:t>
            </a:r>
          </a:p>
        </p:txBody>
      </p:sp>
      <p:sp>
        <p:nvSpPr>
          <p:cNvPr id="27" name="圆角矩形 159">
            <a:extLst>
              <a:ext uri="{FF2B5EF4-FFF2-40B4-BE49-F238E27FC236}">
                <a16:creationId xmlns:a16="http://schemas.microsoft.com/office/drawing/2014/main" xmlns="" id="{5C8FFAFF-C2A0-4094-9E8B-385CBAE96E95}"/>
              </a:ext>
            </a:extLst>
          </p:cNvPr>
          <p:cNvSpPr/>
          <p:nvPr/>
        </p:nvSpPr>
        <p:spPr>
          <a:xfrm>
            <a:off x="1825136" y="4834860"/>
            <a:ext cx="1454634" cy="369357"/>
          </a:xfrm>
          <a:prstGeom prst="roundRect">
            <a:avLst>
              <a:gd name="adj" fmla="val 2732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/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延迟建链</a:t>
            </a:r>
          </a:p>
        </p:txBody>
      </p:sp>
      <p:sp>
        <p:nvSpPr>
          <p:cNvPr id="28" name="圆角矩形 159">
            <a:extLst>
              <a:ext uri="{FF2B5EF4-FFF2-40B4-BE49-F238E27FC236}">
                <a16:creationId xmlns:a16="http://schemas.microsoft.com/office/drawing/2014/main" xmlns="" id="{0FBF44CF-74B4-4738-8683-7C9366111A83}"/>
              </a:ext>
            </a:extLst>
          </p:cNvPr>
          <p:cNvSpPr/>
          <p:nvPr/>
        </p:nvSpPr>
        <p:spPr>
          <a:xfrm>
            <a:off x="3950101" y="4834860"/>
            <a:ext cx="1454634" cy="369357"/>
          </a:xfrm>
          <a:prstGeom prst="roundRect">
            <a:avLst>
              <a:gd name="adj" fmla="val 2732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4034"/>
            <a:r>
              <a: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应用协议感知</a:t>
            </a:r>
          </a:p>
        </p:txBody>
      </p:sp>
    </p:spTree>
    <p:extLst>
      <p:ext uri="{BB962C8B-B14F-4D97-AF65-F5344CB8AC3E}">
        <p14:creationId xmlns:p14="http://schemas.microsoft.com/office/powerpoint/2010/main" val="219550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86816"/>
            <a:ext cx="6511740" cy="662782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技术效果：网格数据面零开销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E5C1E5AC-443E-47FB-88A6-9A29F4D94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525" y="1557575"/>
            <a:ext cx="5991225" cy="383596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77FD3F37-C4F2-4A9C-ADFA-1FB733CA4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64" y="2148277"/>
            <a:ext cx="4795261" cy="286966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59D6F5F1-EB7E-46AD-83E8-A8AE62A57D9A}"/>
              </a:ext>
            </a:extLst>
          </p:cNvPr>
          <p:cNvSpPr txBox="1"/>
          <p:nvPr/>
        </p:nvSpPr>
        <p:spPr>
          <a:xfrm>
            <a:off x="2507840" y="1557575"/>
            <a:ext cx="799907" cy="2768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测试组网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F67F3C94-B6E7-4499-B053-C23C486F6926}"/>
              </a:ext>
            </a:extLst>
          </p:cNvPr>
          <p:cNvSpPr txBox="1"/>
          <p:nvPr/>
        </p:nvSpPr>
        <p:spPr>
          <a:xfrm>
            <a:off x="1883664" y="5147091"/>
            <a:ext cx="3099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7</a:t>
            </a:r>
            <a:r>
              <a:rPr lang="zh-CN" altLang="en-US" sz="1000" dirty="0"/>
              <a:t>层路由（协议解析 </a:t>
            </a:r>
            <a:r>
              <a:rPr lang="en-US" altLang="zh-CN" sz="1000" dirty="0"/>
              <a:t>+ </a:t>
            </a:r>
            <a:r>
              <a:rPr lang="zh-CN" altLang="en-US" sz="1000" dirty="0"/>
              <a:t>路由 </a:t>
            </a:r>
            <a:r>
              <a:rPr lang="en-US" altLang="zh-CN" sz="1000" dirty="0"/>
              <a:t>+ LB</a:t>
            </a:r>
            <a:r>
              <a:rPr lang="zh-CN" altLang="en-US" sz="1000" dirty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212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86816"/>
            <a:ext cx="6511740" cy="662782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Demo </a:t>
            </a:r>
            <a:r>
              <a:rPr kumimoji="1" lang="zh-CN" altLang="en-US" dirty="0">
                <a:solidFill>
                  <a:schemeClr val="bg1"/>
                </a:solidFill>
              </a:rPr>
              <a:t>演示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xmlns="" id="{F1C11DEA-6D04-4E53-ADB6-7ECBCF6D1E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7088960"/>
              </p:ext>
            </p:extLst>
          </p:nvPr>
        </p:nvGraphicFramePr>
        <p:xfrm>
          <a:off x="8882739" y="5772150"/>
          <a:ext cx="3097149" cy="9280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包装程序外壳对象" showAsIcon="1" r:id="rId5" imgW="1561320" imgH="552600" progId="Package">
                  <p:embed/>
                </p:oleObj>
              </mc:Choice>
              <mc:Fallback>
                <p:oleObj name="包装程序外壳对象" showAsIcon="1" r:id="rId5" imgW="1561320" imgH="552600" progId="Package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82739" y="5772150"/>
                        <a:ext cx="3097149" cy="9280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istio-Kmesh测试对比">
            <a:hlinkClick r:id="" action="ppaction://media"/>
            <a:extLst>
              <a:ext uri="{FF2B5EF4-FFF2-40B4-BE49-F238E27FC236}">
                <a16:creationId xmlns:a16="http://schemas.microsoft.com/office/drawing/2014/main" xmlns="" id="{D329AAA3-AE9D-48BC-A56B-2F4D0A14FC8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42416" y="996696"/>
            <a:ext cx="8906256" cy="477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03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4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xmlns="" id="{B0C392E2-2BC3-4B8B-875A-9789690E8575}"/>
              </a:ext>
            </a:extLst>
          </p:cNvPr>
          <p:cNvCxnSpPr>
            <a:cxnSpLocks/>
          </p:cNvCxnSpPr>
          <p:nvPr/>
        </p:nvCxnSpPr>
        <p:spPr>
          <a:xfrm>
            <a:off x="567240" y="3541447"/>
            <a:ext cx="10385292" cy="0"/>
          </a:xfrm>
          <a:prstGeom prst="line">
            <a:avLst/>
          </a:prstGeom>
          <a:ln w="50800">
            <a:solidFill>
              <a:srgbClr val="C7000B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xmlns="" id="{46248C4F-7B4C-4B16-875B-0E5B499501CB}"/>
              </a:ext>
            </a:extLst>
          </p:cNvPr>
          <p:cNvSpPr/>
          <p:nvPr/>
        </p:nvSpPr>
        <p:spPr>
          <a:xfrm flipH="1">
            <a:off x="5680421" y="3403295"/>
            <a:ext cx="287888" cy="287888"/>
          </a:xfrm>
          <a:prstGeom prst="ellipse">
            <a:avLst/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799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xmlns="" id="{AE8F2C83-4F46-4794-98C9-ADE2D57F1015}"/>
              </a:ext>
            </a:extLst>
          </p:cNvPr>
          <p:cNvSpPr/>
          <p:nvPr/>
        </p:nvSpPr>
        <p:spPr>
          <a:xfrm flipH="1">
            <a:off x="7802281" y="3397503"/>
            <a:ext cx="287888" cy="287888"/>
          </a:xfrm>
          <a:prstGeom prst="ellipse">
            <a:avLst/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799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xmlns="" id="{CB0D72E5-110F-41CA-A4CD-B182CC11AAEF}"/>
              </a:ext>
            </a:extLst>
          </p:cNvPr>
          <p:cNvSpPr/>
          <p:nvPr/>
        </p:nvSpPr>
        <p:spPr>
          <a:xfrm>
            <a:off x="5153910" y="2991391"/>
            <a:ext cx="1340913" cy="307657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r>
              <a:rPr lang="zh-CN" altLang="en-US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可观测</a:t>
            </a: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xmlns="" id="{D63BC62F-ED55-4218-95C1-870496F088D8}"/>
              </a:ext>
            </a:extLst>
          </p:cNvPr>
          <p:cNvSpPr/>
          <p:nvPr/>
        </p:nvSpPr>
        <p:spPr>
          <a:xfrm flipH="1">
            <a:off x="1385498" y="3397503"/>
            <a:ext cx="287888" cy="287888"/>
          </a:xfrm>
          <a:prstGeom prst="ellipse">
            <a:avLst/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799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4C915199-E603-4BE9-9D9B-F84778C67004}"/>
              </a:ext>
            </a:extLst>
          </p:cNvPr>
          <p:cNvSpPr/>
          <p:nvPr/>
        </p:nvSpPr>
        <p:spPr>
          <a:xfrm>
            <a:off x="815430" y="2222015"/>
            <a:ext cx="1820697" cy="1093575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marL="285636" indent="-285636">
              <a:buFont typeface="Arial" panose="020B0604020202020204" pitchFamily="34" charset="0"/>
              <a:buChar char="•"/>
            </a:pPr>
            <a:r>
              <a:rPr lang="zh-CN" altLang="en-US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编排运行时</a:t>
            </a:r>
            <a:endParaRPr lang="en-US" altLang="zh-CN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lang="en-US" altLang="zh-CN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http1.1</a:t>
            </a:r>
            <a:r>
              <a:rPr lang="zh-CN" altLang="en-US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协议支持</a:t>
            </a:r>
            <a:endParaRPr lang="en-US" altLang="zh-CN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lang="zh-CN" altLang="en-US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路由</a:t>
            </a:r>
            <a:endParaRPr lang="en-US" altLang="zh-CN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lang="zh-CN" altLang="en-US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灰度</a:t>
            </a:r>
            <a:endParaRPr lang="en-US" altLang="zh-CN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  <a:p>
            <a:pPr marL="285636" indent="-285636">
              <a:buFont typeface="Arial" panose="020B0604020202020204" pitchFamily="34" charset="0"/>
              <a:buChar char="•"/>
            </a:pPr>
            <a:r>
              <a:rPr lang="zh-CN" altLang="en-US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负载均衡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69F4E90C-C196-469C-AEC1-1DC6A3B5C9BE}"/>
              </a:ext>
            </a:extLst>
          </p:cNvPr>
          <p:cNvSpPr/>
          <p:nvPr/>
        </p:nvSpPr>
        <p:spPr>
          <a:xfrm>
            <a:off x="7109878" y="2971768"/>
            <a:ext cx="1683853" cy="324438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r>
              <a:rPr lang="zh-CN" altLang="en-US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熔断限流</a:t>
            </a:r>
            <a:endParaRPr lang="en-US" altLang="zh-CN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581F1E6B-690D-4796-A876-340A5318D038}"/>
              </a:ext>
            </a:extLst>
          </p:cNvPr>
          <p:cNvSpPr/>
          <p:nvPr/>
        </p:nvSpPr>
        <p:spPr>
          <a:xfrm>
            <a:off x="5153910" y="3876291"/>
            <a:ext cx="1340913" cy="307657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r>
              <a:rPr lang="en-US" altLang="zh-CN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23.12</a:t>
            </a:r>
            <a:endParaRPr lang="zh-CN" altLang="en-US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B3FA3C70-7DE6-483A-BF52-6E5554F2F080}"/>
              </a:ext>
            </a:extLst>
          </p:cNvPr>
          <p:cNvSpPr/>
          <p:nvPr/>
        </p:nvSpPr>
        <p:spPr>
          <a:xfrm>
            <a:off x="7281349" y="3890897"/>
            <a:ext cx="1340913" cy="307657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r>
              <a:rPr lang="en-US" altLang="zh-CN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24.03</a:t>
            </a:r>
            <a:endParaRPr lang="zh-CN" altLang="en-US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xmlns="" id="{E2B24612-2BC4-4D47-B7C3-045FC611A924}"/>
              </a:ext>
            </a:extLst>
          </p:cNvPr>
          <p:cNvSpPr/>
          <p:nvPr/>
        </p:nvSpPr>
        <p:spPr>
          <a:xfrm flipH="1">
            <a:off x="3524426" y="3397503"/>
            <a:ext cx="287888" cy="287888"/>
          </a:xfrm>
          <a:prstGeom prst="ellipse">
            <a:avLst/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799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2DBA9561-F80C-4897-8383-A7AFFB00EA8E}"/>
              </a:ext>
            </a:extLst>
          </p:cNvPr>
          <p:cNvSpPr/>
          <p:nvPr/>
        </p:nvSpPr>
        <p:spPr>
          <a:xfrm>
            <a:off x="3052051" y="2980159"/>
            <a:ext cx="1340913" cy="307657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r>
              <a:rPr lang="zh-CN" altLang="en-US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多网格协同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1B47F793-3291-4661-A5F6-F831BA1FBCF3}"/>
              </a:ext>
            </a:extLst>
          </p:cNvPr>
          <p:cNvSpPr/>
          <p:nvPr/>
        </p:nvSpPr>
        <p:spPr>
          <a:xfrm>
            <a:off x="3007767" y="3865058"/>
            <a:ext cx="1340913" cy="307657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r>
              <a:rPr lang="en-US" altLang="zh-CN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23.10</a:t>
            </a:r>
            <a:endParaRPr lang="zh-CN" altLang="en-US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33B28787-4294-4152-8EBD-D80E59973FCC}"/>
              </a:ext>
            </a:extLst>
          </p:cNvPr>
          <p:cNvSpPr/>
          <p:nvPr/>
        </p:nvSpPr>
        <p:spPr>
          <a:xfrm>
            <a:off x="858985" y="3911248"/>
            <a:ext cx="1340913" cy="307657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r>
              <a:rPr lang="en-US" altLang="zh-CN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23.09</a:t>
            </a:r>
            <a:endParaRPr lang="zh-CN" altLang="en-US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xmlns="" id="{51673923-E94B-4E23-AEC3-64E5BCCE16A0}"/>
              </a:ext>
            </a:extLst>
          </p:cNvPr>
          <p:cNvSpPr/>
          <p:nvPr/>
        </p:nvSpPr>
        <p:spPr>
          <a:xfrm flipH="1">
            <a:off x="9941210" y="3377261"/>
            <a:ext cx="287888" cy="287888"/>
          </a:xfrm>
          <a:prstGeom prst="ellipse">
            <a:avLst/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799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A53F4112-A377-4A01-A2CE-1E6A95467B56}"/>
              </a:ext>
            </a:extLst>
          </p:cNvPr>
          <p:cNvSpPr/>
          <p:nvPr/>
        </p:nvSpPr>
        <p:spPr>
          <a:xfrm>
            <a:off x="9286481" y="2951526"/>
            <a:ext cx="1683853" cy="324438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r>
              <a:rPr lang="en-US" altLang="zh-CN" sz="1399" dirty="0" err="1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mTLS</a:t>
            </a:r>
            <a:r>
              <a:rPr lang="zh-CN" altLang="en-US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治理</a:t>
            </a:r>
            <a:endParaRPr lang="en-US" altLang="zh-CN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D04C797C-7A96-4953-BC58-88302576DAE3}"/>
              </a:ext>
            </a:extLst>
          </p:cNvPr>
          <p:cNvSpPr/>
          <p:nvPr/>
        </p:nvSpPr>
        <p:spPr>
          <a:xfrm>
            <a:off x="9457952" y="3870655"/>
            <a:ext cx="1340913" cy="307657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r>
              <a:rPr lang="en-US" altLang="zh-CN" sz="1399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24.09</a:t>
            </a:r>
            <a:endParaRPr lang="zh-CN" altLang="en-US" sz="1399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4" name="标题 2">
            <a:extLst>
              <a:ext uri="{FF2B5EF4-FFF2-40B4-BE49-F238E27FC236}">
                <a16:creationId xmlns:a16="http://schemas.microsoft.com/office/drawing/2014/main" xmlns="" id="{88EE8824-E3DC-4AE1-8272-249B0091D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6816"/>
            <a:ext cx="6511740" cy="662782"/>
          </a:xfrm>
        </p:spPr>
        <p:txBody>
          <a:bodyPr>
            <a:normAutofit/>
          </a:bodyPr>
          <a:lstStyle/>
          <a:p>
            <a:r>
              <a:rPr kumimoji="1" lang="en-US" altLang="zh-CN" dirty="0" err="1">
                <a:solidFill>
                  <a:schemeClr val="bg1"/>
                </a:solidFill>
              </a:rPr>
              <a:t>Kmesh</a:t>
            </a:r>
            <a:r>
              <a:rPr kumimoji="1" lang="zh-CN" altLang="en-US" dirty="0">
                <a:solidFill>
                  <a:schemeClr val="bg1"/>
                </a:solidFill>
              </a:rPr>
              <a:t>路标</a:t>
            </a:r>
          </a:p>
        </p:txBody>
      </p:sp>
    </p:spTree>
    <p:extLst>
      <p:ext uri="{BB962C8B-B14F-4D97-AF65-F5344CB8AC3E}">
        <p14:creationId xmlns:p14="http://schemas.microsoft.com/office/powerpoint/2010/main" val="264888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ttps://clouddrive-szv.huawei.com/weboffice/api/v3/office/copy/dlZyY2xRTVBiY2ZSVGFFbk9PeGJwZGFLN1JQdnlmWnZWRFkwR3BjUzYvZkl3K2FyeGdQNXljSWpBd2J0ZVdPUFpVcFkzeGJQUXErTnl1WGpnazhKalF3TUZDNmFjeS8yQUV1aDBDUDNnZnhIbG1Hd24rc1pVdkI3UDFxWFFKWFVRSlQ5bk10WXRWUC9LbHN4S2tYd2oxM1N0RGtkSnk0R2pyQ0I5ajFVL05wdm5pd2M5WmtEN0xISk81N0tEdjR3M1BJMitObWh1clVGbGN5QnE1MWlHTlFOa2g1bWxoSjNqaEJKWTFlcFZXb1ViWDRvdm5EWWs1MDMzSjky/attach/object/9440f5c757db9bc538b81b5af3959b85eaf23017">
            <a:extLst>
              <a:ext uri="{FF2B5EF4-FFF2-40B4-BE49-F238E27FC236}">
                <a16:creationId xmlns:a16="http://schemas.microsoft.com/office/drawing/2014/main" xmlns="" id="{ACDA76EF-6BF9-42F1-ACEE-F852AA9F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514" y="2851107"/>
            <a:ext cx="2011276" cy="191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CCE3CB41-9E15-40B4-A967-FF2208EFB987}"/>
              </a:ext>
            </a:extLst>
          </p:cNvPr>
          <p:cNvSpPr/>
          <p:nvPr/>
        </p:nvSpPr>
        <p:spPr>
          <a:xfrm>
            <a:off x="4334873" y="1984241"/>
            <a:ext cx="3443829" cy="307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https://github.com/kmesh-net/kmesh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F4CC6513-918B-40A9-90F6-2C30181FA7E8}"/>
              </a:ext>
            </a:extLst>
          </p:cNvPr>
          <p:cNvSpPr/>
          <p:nvPr/>
        </p:nvSpPr>
        <p:spPr>
          <a:xfrm>
            <a:off x="8959747" y="1996931"/>
            <a:ext cx="1660383" cy="307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99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Kmesh</a:t>
            </a:r>
            <a:r>
              <a:rPr lang="zh-CN" altLang="en-US" sz="1399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技术交流群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43D5CB13-00CA-4B46-9D5D-3CD39BF493AE}"/>
              </a:ext>
            </a:extLst>
          </p:cNvPr>
          <p:cNvSpPr/>
          <p:nvPr/>
        </p:nvSpPr>
        <p:spPr>
          <a:xfrm>
            <a:off x="1533661" y="1964849"/>
            <a:ext cx="1919969" cy="3690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799" dirty="0"/>
              <a:t>https://kmesh.net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EA280751-1C72-4BE2-B447-AFC02F2A3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300" y="2806380"/>
            <a:ext cx="2011276" cy="2000165"/>
          </a:xfrm>
          <a:prstGeom prst="rect">
            <a:avLst/>
          </a:prstGeom>
        </p:spPr>
      </p:pic>
      <p:sp>
        <p:nvSpPr>
          <p:cNvPr id="10" name="副标题 1">
            <a:extLst>
              <a:ext uri="{FF2B5EF4-FFF2-40B4-BE49-F238E27FC236}">
                <a16:creationId xmlns:a16="http://schemas.microsoft.com/office/drawing/2014/main" xmlns="" id="{0D4D89E7-8A33-4873-8CAA-0E57BF995955}"/>
              </a:ext>
            </a:extLst>
          </p:cNvPr>
          <p:cNvSpPr txBox="1">
            <a:spLocks/>
          </p:cNvSpPr>
          <p:nvPr/>
        </p:nvSpPr>
        <p:spPr>
          <a:xfrm>
            <a:off x="540673" y="449613"/>
            <a:ext cx="9020217" cy="576468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indent="0" defTabSz="914400">
              <a:lnSpc>
                <a:spcPts val="3429"/>
              </a:lnSpc>
              <a:spcBef>
                <a:spcPts val="0"/>
              </a:spcBef>
              <a:buFont typeface="Arial" panose="020B0604020202020204" pitchFamily="34" charset="0"/>
              <a:buNone/>
              <a:defRPr sz="2399" b="1" baseline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900" indent="0" algn="ctr" defTabSz="1187798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598"/>
            </a:lvl2pPr>
            <a:lvl3pPr marL="1187798" indent="0" algn="ctr" defTabSz="1187798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338"/>
            </a:lvl3pPr>
            <a:lvl4pPr marL="1781699" indent="0" algn="ctr" defTabSz="1187798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/>
            </a:lvl4pPr>
            <a:lvl5pPr marL="2375598" indent="0" algn="ctr" defTabSz="1187798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/>
            </a:lvl5pPr>
            <a:lvl6pPr marL="2969497" indent="0" algn="ctr" defTabSz="1187798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/>
            </a:lvl6pPr>
            <a:lvl7pPr marL="3563396" indent="0" algn="ctr" defTabSz="1187798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/>
            </a:lvl7pPr>
            <a:lvl8pPr marL="4157297" indent="0" algn="ctr" defTabSz="1187798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/>
            </a:lvl8pPr>
            <a:lvl9pPr marL="4751195" indent="0" algn="ctr" defTabSz="1187798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None/>
              <a:defRPr sz="2079"/>
            </a:lvl9pPr>
          </a:lstStyle>
          <a:p>
            <a:r>
              <a:rPr lang="zh-CN" altLang="en-US" sz="2398" dirty="0"/>
              <a:t>进一步了解</a:t>
            </a:r>
            <a:r>
              <a:rPr lang="en-US" altLang="zh-CN" sz="2398" dirty="0" err="1"/>
              <a:t>Kmesh</a:t>
            </a:r>
            <a:endParaRPr lang="en-US" altLang="zh-CN" sz="2398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762C2404-71C5-4554-BD85-733F9F14D7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1149" y="2797369"/>
            <a:ext cx="2011276" cy="201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77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11705"/>
            <a:ext cx="9144000" cy="1217295"/>
          </a:xfrm>
        </p:spPr>
        <p:txBody>
          <a:bodyPr lIns="90000"/>
          <a:lstStyle/>
          <a:p>
            <a:pPr algn="ctr"/>
            <a:r>
              <a:rPr lang="zh-CN" altLang="en-US" dirty="0">
                <a:solidFill>
                  <a:schemeClr val="bg1"/>
                </a:solidFill>
                <a:effectLst/>
              </a:rPr>
              <a:t>谢谢！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20998"/>
            <a:ext cx="8412480" cy="662782"/>
          </a:xfrm>
        </p:spPr>
        <p:txBody>
          <a:bodyPr>
            <a:normAutofit/>
          </a:bodyPr>
          <a:lstStyle/>
          <a:p>
            <a:pPr defTabSz="914034">
              <a:lnSpc>
                <a:spcPts val="3428"/>
              </a:lnSpc>
            </a:pPr>
            <a:r>
              <a:rPr lang="zh-CN" altLang="en-US" dirty="0">
                <a:solidFill>
                  <a:schemeClr val="bg1"/>
                </a:solidFill>
              </a:rPr>
              <a:t>服务治理演进：逐步从业务中解耦，下沉到基础设施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标题 1">
            <a:extLst>
              <a:ext uri="{FF2B5EF4-FFF2-40B4-BE49-F238E27FC236}">
                <a16:creationId xmlns="" xmlns:a16="http://schemas.microsoft.com/office/drawing/2014/main" id="{5698C7F7-9F86-4F57-8CC4-9E248D9A4608}"/>
              </a:ext>
            </a:extLst>
          </p:cNvPr>
          <p:cNvSpPr txBox="1">
            <a:spLocks/>
          </p:cNvSpPr>
          <p:nvPr/>
        </p:nvSpPr>
        <p:spPr>
          <a:xfrm>
            <a:off x="378481" y="1252655"/>
            <a:ext cx="3567953" cy="432726"/>
          </a:xfrm>
          <a:prstGeom prst="rect">
            <a:avLst/>
          </a:prstGeom>
        </p:spPr>
        <p:txBody>
          <a:bodyPr vert="horz" lIns="91353" tIns="45677" rIns="91353" bIns="45677" rtlCol="0" anchor="ctr">
            <a:normAutofit fontScale="85000" lnSpcReduction="10000"/>
          </a:bodyPr>
          <a:lstStyle>
            <a:lvl1pPr algn="l" defTabSz="685709" rtl="0" eaLnBrk="1" latinLnBrk="0" hangingPunct="1">
              <a:spcBef>
                <a:spcPct val="0"/>
              </a:spcBef>
              <a:buNone/>
              <a:defRPr sz="2400" kern="1200" baseline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defTabSz="685298">
              <a:defRPr/>
            </a:pPr>
            <a:r>
              <a:rPr lang="zh-CN" altLang="en-US" sz="1597" b="1" dirty="0">
                <a:solidFill>
                  <a:srgbClr val="1D1D1A"/>
                </a:solidFill>
                <a:sym typeface="微软雅黑" panose="020B0503020204020204" pitchFamily="34" charset="-122"/>
              </a:rPr>
              <a:t>第一代：</a:t>
            </a:r>
            <a:r>
              <a:rPr lang="zh-CN" altLang="en-US" sz="1597" dirty="0">
                <a:solidFill>
                  <a:srgbClr val="1D1D1A"/>
                </a:solidFill>
                <a:sym typeface="微软雅黑" panose="020B0503020204020204" pitchFamily="34" charset="-122"/>
              </a:rPr>
              <a:t>服务治理能力内嵌在业务代码</a:t>
            </a:r>
            <a:r>
              <a:rPr lang="zh-CN" altLang="en-US" sz="1597" dirty="0" smtClean="0">
                <a:solidFill>
                  <a:srgbClr val="1D1D1A"/>
                </a:solidFill>
                <a:sym typeface="微软雅黑" panose="020B0503020204020204" pitchFamily="34" charset="-122"/>
              </a:rPr>
              <a:t>中</a:t>
            </a:r>
            <a:endParaRPr lang="en-US" altLang="zh-CN" sz="1597" dirty="0">
              <a:solidFill>
                <a:srgbClr val="1D1D1A"/>
              </a:solidFill>
              <a:sym typeface="微软雅黑" panose="020B0503020204020204" pitchFamily="34" charset="-122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="" xmlns:a16="http://schemas.microsoft.com/office/drawing/2014/main" id="{BE188DA6-EAFA-4BF9-A277-8CF31060A58B}"/>
              </a:ext>
            </a:extLst>
          </p:cNvPr>
          <p:cNvSpPr txBox="1">
            <a:spLocks/>
          </p:cNvSpPr>
          <p:nvPr/>
        </p:nvSpPr>
        <p:spPr>
          <a:xfrm>
            <a:off x="4184687" y="1263282"/>
            <a:ext cx="3567953" cy="432726"/>
          </a:xfrm>
          <a:prstGeom prst="rect">
            <a:avLst/>
          </a:prstGeom>
        </p:spPr>
        <p:txBody>
          <a:bodyPr vert="horz" lIns="91353" tIns="45677" rIns="91353" bIns="45677" rtlCol="0" anchor="ctr">
            <a:normAutofit fontScale="85000" lnSpcReduction="10000"/>
          </a:bodyPr>
          <a:lstStyle>
            <a:lvl1pPr algn="l" defTabSz="685709" rtl="0" eaLnBrk="1" latinLnBrk="0" hangingPunct="1">
              <a:spcBef>
                <a:spcPct val="0"/>
              </a:spcBef>
              <a:buNone/>
              <a:defRPr sz="2400" kern="1200" baseline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defTabSz="685298">
              <a:defRPr/>
            </a:pPr>
            <a:r>
              <a:rPr lang="zh-CN" altLang="en-US" sz="1597" b="1" dirty="0">
                <a:solidFill>
                  <a:srgbClr val="1D1D1A"/>
                </a:solidFill>
                <a:sym typeface="微软雅黑" panose="020B0503020204020204" pitchFamily="34" charset="-122"/>
              </a:rPr>
              <a:t>第二代：</a:t>
            </a:r>
            <a:r>
              <a:rPr lang="zh-CN" altLang="en-US" sz="1597" dirty="0">
                <a:solidFill>
                  <a:srgbClr val="1D1D1A"/>
                </a:solidFill>
                <a:sym typeface="微软雅黑" panose="020B0503020204020204" pitchFamily="34" charset="-122"/>
              </a:rPr>
              <a:t>服务治理能力抽象到统一</a:t>
            </a:r>
            <a:r>
              <a:rPr lang="en-US" altLang="zh-CN" sz="1597" dirty="0">
                <a:solidFill>
                  <a:srgbClr val="1D1D1A"/>
                </a:solidFill>
                <a:sym typeface="微软雅黑" panose="020B0503020204020204" pitchFamily="34" charset="-122"/>
              </a:rPr>
              <a:t>SDK</a:t>
            </a:r>
            <a:r>
              <a:rPr lang="zh-CN" altLang="en-US" sz="1597" dirty="0" smtClean="0">
                <a:solidFill>
                  <a:srgbClr val="1D1D1A"/>
                </a:solidFill>
                <a:sym typeface="微软雅黑" panose="020B0503020204020204" pitchFamily="34" charset="-122"/>
              </a:rPr>
              <a:t>实现</a:t>
            </a:r>
            <a:endParaRPr lang="en-US" altLang="zh-CN" sz="1597" dirty="0">
              <a:solidFill>
                <a:srgbClr val="1D1D1A"/>
              </a:solidFill>
              <a:sym typeface="微软雅黑" panose="020B0503020204020204" pitchFamily="34" charset="-122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="" xmlns:a16="http://schemas.microsoft.com/office/drawing/2014/main" id="{AFD2379B-3230-47D6-9E3E-D40849636D8A}"/>
              </a:ext>
            </a:extLst>
          </p:cNvPr>
          <p:cNvSpPr txBox="1">
            <a:spLocks/>
          </p:cNvSpPr>
          <p:nvPr/>
        </p:nvSpPr>
        <p:spPr>
          <a:xfrm>
            <a:off x="8259154" y="1259719"/>
            <a:ext cx="3567953" cy="432726"/>
          </a:xfrm>
          <a:prstGeom prst="rect">
            <a:avLst/>
          </a:prstGeom>
        </p:spPr>
        <p:txBody>
          <a:bodyPr vert="horz" lIns="91353" tIns="45677" rIns="91353" bIns="45677" rtlCol="0" anchor="ctr">
            <a:normAutofit/>
          </a:bodyPr>
          <a:lstStyle>
            <a:lvl1pPr algn="l" defTabSz="685709" rtl="0" eaLnBrk="1" latinLnBrk="0" hangingPunct="1">
              <a:spcBef>
                <a:spcPct val="0"/>
              </a:spcBef>
              <a:buNone/>
              <a:defRPr sz="2400" kern="1200" baseline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algn="ctr" defTabSz="685298">
              <a:defRPr/>
            </a:pPr>
            <a:r>
              <a:rPr lang="zh-CN" altLang="en-US" sz="1400" b="1" dirty="0">
                <a:solidFill>
                  <a:srgbClr val="1D1D1A"/>
                </a:solidFill>
                <a:sym typeface="微软雅黑" panose="020B0503020204020204" pitchFamily="34" charset="-122"/>
              </a:rPr>
              <a:t>第三代：</a:t>
            </a:r>
            <a:r>
              <a:rPr lang="zh-CN" altLang="en-US" sz="1400" dirty="0">
                <a:solidFill>
                  <a:srgbClr val="1D1D1A"/>
                </a:solidFill>
                <a:sym typeface="微软雅黑" panose="020B0503020204020204" pitchFamily="34" charset="-122"/>
              </a:rPr>
              <a:t>服务治理能力归一到服务网格</a:t>
            </a:r>
            <a:endParaRPr lang="en-US" altLang="zh-CN" sz="1400" dirty="0">
              <a:solidFill>
                <a:srgbClr val="1D1D1A"/>
              </a:solidFill>
              <a:sym typeface="微软雅黑" panose="020B0503020204020204" pitchFamily="34" charset="-122"/>
            </a:endParaRPr>
          </a:p>
        </p:txBody>
      </p:sp>
      <p:sp>
        <p:nvSpPr>
          <p:cNvPr id="15" name="圆角矩形 230">
            <a:extLst>
              <a:ext uri="{FF2B5EF4-FFF2-40B4-BE49-F238E27FC236}">
                <a16:creationId xmlns="" xmlns:a16="http://schemas.microsoft.com/office/drawing/2014/main" id="{E2A538F6-CB87-4159-B315-3BDBBE6CB992}"/>
              </a:ext>
            </a:extLst>
          </p:cNvPr>
          <p:cNvSpPr/>
          <p:nvPr/>
        </p:nvSpPr>
        <p:spPr bwMode="auto">
          <a:xfrm>
            <a:off x="2430221" y="1887054"/>
            <a:ext cx="1257679" cy="2437849"/>
          </a:xfrm>
          <a:prstGeom prst="roundRect">
            <a:avLst>
              <a:gd name="adj" fmla="val 265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wrap="none" anchor="ctr" anchorCtr="1"/>
          <a:lstStyle/>
          <a:p>
            <a:pPr indent="-134608" algn="ctr" defTabSz="913296">
              <a:spcBef>
                <a:spcPct val="20000"/>
              </a:spcBef>
              <a:buClr>
                <a:srgbClr val="CC9900"/>
              </a:buClr>
              <a:buSzPct val="100000"/>
              <a:defRPr/>
            </a:pPr>
            <a:endParaRPr lang="en-US" altLang="zh-CN" sz="400" kern="0" dirty="0">
              <a:solidFill>
                <a:srgbClr val="1D1D1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圆角矩形 231">
            <a:extLst>
              <a:ext uri="{FF2B5EF4-FFF2-40B4-BE49-F238E27FC236}">
                <a16:creationId xmlns="" xmlns:a16="http://schemas.microsoft.com/office/drawing/2014/main" id="{4B656849-6AAE-444B-AED1-5A9A8ED226F1}"/>
              </a:ext>
            </a:extLst>
          </p:cNvPr>
          <p:cNvSpPr/>
          <p:nvPr/>
        </p:nvSpPr>
        <p:spPr bwMode="auto">
          <a:xfrm>
            <a:off x="438582" y="1882372"/>
            <a:ext cx="1257679" cy="2437849"/>
          </a:xfrm>
          <a:prstGeom prst="roundRect">
            <a:avLst>
              <a:gd name="adj" fmla="val 265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wrap="none" anchor="ctr" anchorCtr="1"/>
          <a:lstStyle/>
          <a:p>
            <a:pPr indent="-134608" algn="ctr" defTabSz="913296">
              <a:spcBef>
                <a:spcPct val="20000"/>
              </a:spcBef>
              <a:buClr>
                <a:srgbClr val="CC9900"/>
              </a:buClr>
              <a:buSzPct val="100000"/>
              <a:defRPr/>
            </a:pPr>
            <a:endParaRPr lang="en-US" altLang="zh-CN" sz="400" kern="0" dirty="0">
              <a:solidFill>
                <a:srgbClr val="1D1D1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="" xmlns:a16="http://schemas.microsoft.com/office/drawing/2014/main" id="{4CE082B3-7154-4537-B4CA-9916B895925F}"/>
              </a:ext>
            </a:extLst>
          </p:cNvPr>
          <p:cNvSpPr/>
          <p:nvPr/>
        </p:nvSpPr>
        <p:spPr bwMode="auto">
          <a:xfrm>
            <a:off x="595665" y="2310344"/>
            <a:ext cx="943514" cy="1292063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2857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none" lIns="64710" tIns="32353" rIns="64710" bIns="32353" numCol="1" rtlCol="0" anchor="ctr" anchorCtr="1" compatLnSpc="1"/>
          <a:lstStyle/>
          <a:p>
            <a:pPr algn="ctr" defTabSz="64705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1795EFE4-41A9-44E6-B735-8E142C329AC5}"/>
              </a:ext>
            </a:extLst>
          </p:cNvPr>
          <p:cNvSpPr txBox="1"/>
          <p:nvPr/>
        </p:nvSpPr>
        <p:spPr>
          <a:xfrm>
            <a:off x="682146" y="1975365"/>
            <a:ext cx="770551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Node 1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77B7D919-231C-42F7-851D-3E6E32F87EF6}"/>
              </a:ext>
            </a:extLst>
          </p:cNvPr>
          <p:cNvSpPr txBox="1"/>
          <p:nvPr/>
        </p:nvSpPr>
        <p:spPr>
          <a:xfrm>
            <a:off x="791160" y="2375738"/>
            <a:ext cx="552522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053"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</a:t>
            </a: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DD4F3434-CCF6-47D3-8582-B5295A450F8B}"/>
              </a:ext>
            </a:extLst>
          </p:cNvPr>
          <p:cNvSpPr/>
          <p:nvPr/>
        </p:nvSpPr>
        <p:spPr bwMode="auto">
          <a:xfrm>
            <a:off x="673494" y="2608822"/>
            <a:ext cx="787857" cy="209935"/>
          </a:xfrm>
          <a:prstGeom prst="rect">
            <a:avLst/>
          </a:prstGeom>
          <a:solidFill>
            <a:sysClr val="window" lastClr="FFFFFF">
              <a:alpha val="0"/>
            </a:sysClr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  <a:extLst/>
        </p:spPr>
        <p:txBody>
          <a:bodyPr rot="0" spcFirstLastPara="0" vertOverflow="overflow" horzOverflow="overflow" vert="horz" wrap="square" lIns="91369" tIns="45685" rIns="91369" bIns="456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业务逻辑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="" xmlns:a16="http://schemas.microsoft.com/office/drawing/2014/main" id="{1937888F-50CB-4166-9EBF-875D10AF8F94}"/>
              </a:ext>
            </a:extLst>
          </p:cNvPr>
          <p:cNvSpPr/>
          <p:nvPr/>
        </p:nvSpPr>
        <p:spPr bwMode="auto">
          <a:xfrm>
            <a:off x="735444" y="3171720"/>
            <a:ext cx="663955" cy="239272"/>
          </a:xfrm>
          <a:prstGeom prst="rect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497" tIns="34250" rIns="68497" bIns="34250" numCol="1" rtlCol="0" anchor="ctr" anchorCtr="1" compatLnSpc="1">
            <a:prstTxWarp prst="textNoShape">
              <a:avLst/>
            </a:prstTxWarp>
          </a:bodyPr>
          <a:lstStyle/>
          <a:p>
            <a:pPr algn="ctr" defTabSz="684932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服务治理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="" xmlns:a16="http://schemas.microsoft.com/office/drawing/2014/main" id="{82262E9E-A2FD-43B1-BDE0-347AE6314F96}"/>
              </a:ext>
            </a:extLst>
          </p:cNvPr>
          <p:cNvSpPr/>
          <p:nvPr/>
        </p:nvSpPr>
        <p:spPr bwMode="auto">
          <a:xfrm>
            <a:off x="2587304" y="2310344"/>
            <a:ext cx="943514" cy="1292063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2857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none" lIns="64710" tIns="32353" rIns="64710" bIns="32353" numCol="1" rtlCol="0" anchor="ctr" anchorCtr="1" compatLnSpc="1"/>
          <a:lstStyle/>
          <a:p>
            <a:pPr algn="ctr" defTabSz="64705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="" xmlns:a16="http://schemas.microsoft.com/office/drawing/2014/main" id="{6895A22F-9374-4FE2-A5BE-08CD96D98B96}"/>
              </a:ext>
            </a:extLst>
          </p:cNvPr>
          <p:cNvSpPr txBox="1"/>
          <p:nvPr/>
        </p:nvSpPr>
        <p:spPr>
          <a:xfrm>
            <a:off x="2735226" y="2018276"/>
            <a:ext cx="647669" cy="246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Node 2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="" xmlns:a16="http://schemas.microsoft.com/office/drawing/2014/main" id="{A53740FE-9380-426F-9F89-1A79ABD6CEC6}"/>
              </a:ext>
            </a:extLst>
          </p:cNvPr>
          <p:cNvSpPr txBox="1"/>
          <p:nvPr/>
        </p:nvSpPr>
        <p:spPr>
          <a:xfrm>
            <a:off x="2755707" y="2375738"/>
            <a:ext cx="606708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053"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</a:t>
            </a: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="" xmlns:a16="http://schemas.microsoft.com/office/drawing/2014/main" id="{CB825257-1CC3-4625-82D2-A2E725910F9E}"/>
              </a:ext>
            </a:extLst>
          </p:cNvPr>
          <p:cNvSpPr/>
          <p:nvPr/>
        </p:nvSpPr>
        <p:spPr bwMode="auto">
          <a:xfrm>
            <a:off x="2697283" y="2608822"/>
            <a:ext cx="723556" cy="249216"/>
          </a:xfrm>
          <a:prstGeom prst="rect">
            <a:avLst/>
          </a:prstGeom>
          <a:solidFill>
            <a:sysClr val="window" lastClr="FFFFFF">
              <a:alpha val="0"/>
            </a:sysClr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  <a:extLst/>
        </p:spPr>
        <p:txBody>
          <a:bodyPr rot="0" spcFirstLastPara="0" vertOverflow="overflow" horzOverflow="overflow" vert="horz" wrap="square" lIns="91369" tIns="45685" rIns="91369" bIns="456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业务逻辑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="" xmlns:a16="http://schemas.microsoft.com/office/drawing/2014/main" id="{0C556112-BA65-4A7D-BCAF-71EE835092DB}"/>
              </a:ext>
            </a:extLst>
          </p:cNvPr>
          <p:cNvSpPr/>
          <p:nvPr/>
        </p:nvSpPr>
        <p:spPr bwMode="auto">
          <a:xfrm>
            <a:off x="2727083" y="3171720"/>
            <a:ext cx="663955" cy="239272"/>
          </a:xfrm>
          <a:prstGeom prst="rect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497" tIns="34250" rIns="68497" bIns="34250" numCol="1" rtlCol="0" anchor="ctr" anchorCtr="1" compatLnSpc="1">
            <a:prstTxWarp prst="textNoShape">
              <a:avLst/>
            </a:prstTxWarp>
          </a:bodyPr>
          <a:lstStyle/>
          <a:p>
            <a:pPr algn="ctr" defTabSz="684932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服务治理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="" xmlns:a16="http://schemas.microsoft.com/office/drawing/2014/main" id="{DD511C32-76D6-4A4C-92DD-E3A54E25AFFD}"/>
              </a:ext>
            </a:extLst>
          </p:cNvPr>
          <p:cNvCxnSpPr/>
          <p:nvPr/>
        </p:nvCxnSpPr>
        <p:spPr bwMode="auto">
          <a:xfrm>
            <a:off x="1556483" y="2897669"/>
            <a:ext cx="1065767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dash"/>
            <a:round/>
            <a:headEnd type="arrow" w="lg" len="sm"/>
            <a:tailEnd type="arrow" w="lg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矩形 27">
            <a:extLst>
              <a:ext uri="{FF2B5EF4-FFF2-40B4-BE49-F238E27FC236}">
                <a16:creationId xmlns="" xmlns:a16="http://schemas.microsoft.com/office/drawing/2014/main" id="{BC8AD365-21E1-4589-AFDE-E2327ECEDAA5}"/>
              </a:ext>
            </a:extLst>
          </p:cNvPr>
          <p:cNvSpPr/>
          <p:nvPr/>
        </p:nvSpPr>
        <p:spPr bwMode="auto">
          <a:xfrm>
            <a:off x="612968" y="3841679"/>
            <a:ext cx="2952795" cy="287125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 w="6350" cap="flat" cmpd="sng" algn="ctr">
            <a:noFill/>
            <a:prstDash val="solid"/>
          </a:ln>
          <a:effectLst/>
          <a:extLst/>
        </p:spPr>
        <p:txBody>
          <a:bodyPr lIns="68492" tIns="34248" rIns="68492" bIns="34248" rtlCol="0" anchor="ctr"/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通信基础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4419B319-405A-48A3-BEB7-3780545DC0F0}"/>
              </a:ext>
            </a:extLst>
          </p:cNvPr>
          <p:cNvSpPr txBox="1"/>
          <p:nvPr/>
        </p:nvSpPr>
        <p:spPr>
          <a:xfrm>
            <a:off x="1788569" y="2992546"/>
            <a:ext cx="751172" cy="784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服务发现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负载均衡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熔断容错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动态路由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en-US" altLang="zh-CN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…</a:t>
            </a:r>
            <a:endParaRPr lang="zh-CN" altLang="en-US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" name="双大括号 29">
            <a:extLst>
              <a:ext uri="{FF2B5EF4-FFF2-40B4-BE49-F238E27FC236}">
                <a16:creationId xmlns="" xmlns:a16="http://schemas.microsoft.com/office/drawing/2014/main" id="{6D9CCCC1-04AF-4190-A7DB-4DD668E284C0}"/>
              </a:ext>
            </a:extLst>
          </p:cNvPr>
          <p:cNvSpPr/>
          <p:nvPr/>
        </p:nvSpPr>
        <p:spPr bwMode="auto">
          <a:xfrm>
            <a:off x="1801199" y="3087246"/>
            <a:ext cx="524174" cy="526396"/>
          </a:xfrm>
          <a:prstGeom prst="bracePair">
            <a:avLst/>
          </a:prstGeom>
          <a:noFill/>
          <a:ln w="9525" cap="flat" cmpd="sng" algn="ctr">
            <a:solidFill>
              <a:sysClr val="window" lastClr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91369" tIns="45685" rIns="91369" bIns="4568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31" name="表格 30">
            <a:extLst>
              <a:ext uri="{FF2B5EF4-FFF2-40B4-BE49-F238E27FC236}">
                <a16:creationId xmlns="" xmlns:a16="http://schemas.microsoft.com/office/drawing/2014/main" id="{3E6B1C04-F7AC-457B-B5E6-A94CDEA4853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30504" y="4521891"/>
          <a:ext cx="11508708" cy="1462868"/>
        </p:xfrm>
        <a:graphic>
          <a:graphicData uri="http://schemas.openxmlformats.org/drawingml/2006/table">
            <a:tbl>
              <a:tblPr firstRow="1" bandRow="1"/>
              <a:tblGrid>
                <a:gridCol w="96700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17083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420769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16317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639780">
                <a:tc>
                  <a:txBody>
                    <a:bodyPr/>
                    <a:lstStyle>
                      <a:lvl1pPr marL="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06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126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189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251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5314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2377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19944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650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zh-CN" altLang="en-US" sz="1600" b="1" i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优势</a:t>
                      </a:r>
                      <a:endParaRPr lang="zh-CN" altLang="en-US" sz="1600" b="1" i="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marL="91353" marR="91353" marT="45677" marB="4567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D1D1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06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126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189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251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5314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2377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19944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650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简单使用依赖少</a:t>
                      </a:r>
                      <a:endParaRPr lang="zh-CN" altLang="en-US" sz="12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marL="91353" marR="91353" marT="45677" marB="4567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D1D1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06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126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189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251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5314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2377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19944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650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代码重复少</a:t>
                      </a:r>
                    </a:p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治理逻辑代码和业务代码分开</a:t>
                      </a:r>
                      <a:endParaRPr lang="zh-CN" altLang="en-US" sz="12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marL="91353" marR="91353" marT="45677" marB="4567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D1D1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06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126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189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251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5314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2377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19944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650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独立进程，用户业务非侵入、语言无关</a:t>
                      </a:r>
                    </a:p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治理逻辑升级业务无感知</a:t>
                      </a:r>
                    </a:p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可以渐进的微服务化</a:t>
                      </a:r>
                      <a:endParaRPr lang="zh-CN" altLang="en-US" sz="12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marL="91353" marR="91353" marT="45677" marB="4567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D1D1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822589">
                <a:tc>
                  <a:txBody>
                    <a:bodyPr/>
                    <a:lstStyle>
                      <a:lvl1pPr marL="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06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126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189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251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5314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2377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19944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650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劣势</a:t>
                      </a:r>
                      <a:endParaRPr lang="zh-CN" altLang="en-US" sz="1600" b="1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marL="91353" marR="91353" marT="45677" marB="4567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D1D1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06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126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189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251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5314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2377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19944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650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代码耦合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代码重复高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运维复杂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解耦差，开发要求高</a:t>
                      </a:r>
                      <a:endParaRPr lang="en-US" altLang="zh-CN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marL="91353" marR="91353" marT="45677" marB="4567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D1D1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06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126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189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251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5314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2377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19944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650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SDK</a:t>
                      </a: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语言绑定、代码侵入</a:t>
                      </a:r>
                    </a:p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基于</a:t>
                      </a:r>
                      <a:r>
                        <a:rPr lang="en-US" altLang="zh-CN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SDK</a:t>
                      </a: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开发学习门槛高</a:t>
                      </a:r>
                    </a:p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在用系统改造代价大</a:t>
                      </a:r>
                    </a:p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治理能力升级影响用户业务</a:t>
                      </a:r>
                      <a:endParaRPr lang="zh-CN" altLang="en-US" sz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marL="91353" marR="91353" marT="45677" marB="4567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D1D1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06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126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189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251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5314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2377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199440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6503" algn="l" defTabSz="914126" rtl="0" eaLnBrk="1" latinLnBrk="0" hangingPunct="1">
                        <a:defRPr sz="1799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171450" indent="-171450" algn="l" defTabSz="914126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kern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代理的性能和资源开销</a:t>
                      </a:r>
                      <a:endParaRPr lang="zh-CN" altLang="en-US" sz="12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marL="91353" marR="91353" marT="45677" marB="4567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D1D1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2" name="圆角矩形 248">
            <a:extLst>
              <a:ext uri="{FF2B5EF4-FFF2-40B4-BE49-F238E27FC236}">
                <a16:creationId xmlns="" xmlns:a16="http://schemas.microsoft.com/office/drawing/2014/main" id="{E3F1A99A-513A-4DA0-B335-3850064B6D8A}"/>
              </a:ext>
            </a:extLst>
          </p:cNvPr>
          <p:cNvSpPr/>
          <p:nvPr/>
        </p:nvSpPr>
        <p:spPr bwMode="auto">
          <a:xfrm>
            <a:off x="6358641" y="1891776"/>
            <a:ext cx="1223038" cy="2459338"/>
          </a:xfrm>
          <a:prstGeom prst="roundRect">
            <a:avLst>
              <a:gd name="adj" fmla="val 265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wrap="none" anchor="ctr" anchorCtr="1"/>
          <a:lstStyle/>
          <a:p>
            <a:pPr indent="-134608" algn="ctr" defTabSz="913296">
              <a:spcBef>
                <a:spcPct val="20000"/>
              </a:spcBef>
              <a:buClr>
                <a:srgbClr val="CC9900"/>
              </a:buClr>
              <a:buSzPct val="100000"/>
              <a:defRPr/>
            </a:pPr>
            <a:endParaRPr lang="en-US" altLang="zh-CN" sz="400" kern="0" dirty="0">
              <a:solidFill>
                <a:srgbClr val="1D1D1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圆角矩形 249">
            <a:extLst>
              <a:ext uri="{FF2B5EF4-FFF2-40B4-BE49-F238E27FC236}">
                <a16:creationId xmlns="" xmlns:a16="http://schemas.microsoft.com/office/drawing/2014/main" id="{C76CD552-18F2-4439-8C93-20BACA0E7262}"/>
              </a:ext>
            </a:extLst>
          </p:cNvPr>
          <p:cNvSpPr/>
          <p:nvPr/>
        </p:nvSpPr>
        <p:spPr bwMode="auto">
          <a:xfrm>
            <a:off x="4421859" y="1887053"/>
            <a:ext cx="1223038" cy="2459338"/>
          </a:xfrm>
          <a:prstGeom prst="roundRect">
            <a:avLst>
              <a:gd name="adj" fmla="val 265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wrap="none" anchor="ctr" anchorCtr="1"/>
          <a:lstStyle/>
          <a:p>
            <a:pPr indent="-134608" algn="ctr" defTabSz="913296">
              <a:spcBef>
                <a:spcPct val="20000"/>
              </a:spcBef>
              <a:buClr>
                <a:srgbClr val="CC9900"/>
              </a:buClr>
              <a:buSzPct val="100000"/>
              <a:defRPr/>
            </a:pPr>
            <a:endParaRPr lang="en-US" altLang="zh-CN" sz="400" kern="0" dirty="0">
              <a:solidFill>
                <a:srgbClr val="1D1D1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="" xmlns:a16="http://schemas.microsoft.com/office/drawing/2014/main" id="{5AAEB6E9-BF28-470E-811C-844568B4C723}"/>
              </a:ext>
            </a:extLst>
          </p:cNvPr>
          <p:cNvSpPr/>
          <p:nvPr/>
        </p:nvSpPr>
        <p:spPr bwMode="auto">
          <a:xfrm>
            <a:off x="4574616" y="2318798"/>
            <a:ext cx="917527" cy="1303453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2857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none" lIns="64710" tIns="32353" rIns="64710" bIns="32353" numCol="1" rtlCol="0" anchor="ctr" anchorCtr="1" compatLnSpc="1"/>
          <a:lstStyle/>
          <a:p>
            <a:pPr algn="ctr" defTabSz="64705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="" xmlns:a16="http://schemas.microsoft.com/office/drawing/2014/main" id="{8BE85016-ABF4-4CBE-B45B-B1DABDE03C2E}"/>
              </a:ext>
            </a:extLst>
          </p:cNvPr>
          <p:cNvSpPr/>
          <p:nvPr/>
        </p:nvSpPr>
        <p:spPr bwMode="auto">
          <a:xfrm>
            <a:off x="4642580" y="2994661"/>
            <a:ext cx="781597" cy="531037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>
            <a:solidFill>
              <a:sysClr val="windowText" lastClr="000000"/>
            </a:solidFill>
            <a:prstDash val="dash"/>
          </a:ln>
          <a:effectLst/>
          <a:extLst/>
        </p:spPr>
        <p:txBody>
          <a:bodyPr rot="0" spcFirstLastPara="0" vertOverflow="overflow" horzOverflow="overflow" vert="horz" wrap="square" lIns="91369" tIns="45685" rIns="91369" bIns="456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buFont typeface="Wingdings" pitchFamily="2" charset="2"/>
              <a:buChar char="n"/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="" xmlns:a16="http://schemas.microsoft.com/office/drawing/2014/main" id="{785C8A8F-88C1-4022-975E-7353B5210AB3}"/>
              </a:ext>
            </a:extLst>
          </p:cNvPr>
          <p:cNvSpPr txBox="1"/>
          <p:nvPr/>
        </p:nvSpPr>
        <p:spPr>
          <a:xfrm>
            <a:off x="4669145" y="1980866"/>
            <a:ext cx="728468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Node 1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="" xmlns:a16="http://schemas.microsoft.com/office/drawing/2014/main" id="{3C515D06-C4BC-46F5-A63F-72555F8B375B}"/>
              </a:ext>
            </a:extLst>
          </p:cNvPr>
          <p:cNvSpPr txBox="1"/>
          <p:nvPr/>
        </p:nvSpPr>
        <p:spPr>
          <a:xfrm>
            <a:off x="4729798" y="2384765"/>
            <a:ext cx="607161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053"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</a:t>
            </a: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="" xmlns:a16="http://schemas.microsoft.com/office/drawing/2014/main" id="{F7C9C517-4D19-4264-8A66-63AF1E24A5D1}"/>
              </a:ext>
            </a:extLst>
          </p:cNvPr>
          <p:cNvSpPr/>
          <p:nvPr/>
        </p:nvSpPr>
        <p:spPr bwMode="auto">
          <a:xfrm>
            <a:off x="4676563" y="2619906"/>
            <a:ext cx="713631" cy="252270"/>
          </a:xfrm>
          <a:prstGeom prst="rect">
            <a:avLst/>
          </a:prstGeom>
          <a:solidFill>
            <a:sysClr val="window" lastClr="FFFFFF">
              <a:alpha val="0"/>
            </a:sysClr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  <a:extLst/>
        </p:spPr>
        <p:txBody>
          <a:bodyPr rot="0" spcFirstLastPara="0" vertOverflow="overflow" horzOverflow="overflow" vert="horz" wrap="square" lIns="91369" tIns="45685" rIns="91369" bIns="456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自身业务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="" xmlns:a16="http://schemas.microsoft.com/office/drawing/2014/main" id="{E65D77D2-4BEE-4725-BA51-AB912A6D36D0}"/>
              </a:ext>
            </a:extLst>
          </p:cNvPr>
          <p:cNvSpPr txBox="1"/>
          <p:nvPr/>
        </p:nvSpPr>
        <p:spPr>
          <a:xfrm>
            <a:off x="4812493" y="3009068"/>
            <a:ext cx="441771" cy="215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en-US" altLang="zh-CN" sz="8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SDK</a:t>
            </a:r>
            <a:endParaRPr lang="zh-CN" altLang="en-US" sz="6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="" xmlns:a16="http://schemas.microsoft.com/office/drawing/2014/main" id="{4357135F-0337-4514-AA4E-A14954F90ECF}"/>
              </a:ext>
            </a:extLst>
          </p:cNvPr>
          <p:cNvSpPr/>
          <p:nvPr/>
        </p:nvSpPr>
        <p:spPr bwMode="auto">
          <a:xfrm>
            <a:off x="4710546" y="3187766"/>
            <a:ext cx="645667" cy="241381"/>
          </a:xfrm>
          <a:prstGeom prst="rect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497" tIns="34250" rIns="68497" bIns="34250" numCol="1" rtlCol="0" anchor="ctr" anchorCtr="1" compatLnSpc="1">
            <a:prstTxWarp prst="textNoShape">
              <a:avLst/>
            </a:prstTxWarp>
          </a:bodyPr>
          <a:lstStyle/>
          <a:p>
            <a:pPr algn="ctr" defTabSz="684932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服务治理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="" xmlns:a16="http://schemas.microsoft.com/office/drawing/2014/main" id="{211E58F3-EBEC-4EE6-9096-1DE322FFC545}"/>
              </a:ext>
            </a:extLst>
          </p:cNvPr>
          <p:cNvSpPr/>
          <p:nvPr/>
        </p:nvSpPr>
        <p:spPr bwMode="auto">
          <a:xfrm>
            <a:off x="6511397" y="2318798"/>
            <a:ext cx="917527" cy="1303453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2857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none" lIns="64710" tIns="32353" rIns="64710" bIns="32353" numCol="1" rtlCol="0" anchor="ctr" anchorCtr="1" compatLnSpc="1"/>
          <a:lstStyle/>
          <a:p>
            <a:pPr algn="ctr" defTabSz="64705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="" xmlns:a16="http://schemas.microsoft.com/office/drawing/2014/main" id="{0268E54A-502D-4E89-8663-78833B229E41}"/>
              </a:ext>
            </a:extLst>
          </p:cNvPr>
          <p:cNvSpPr/>
          <p:nvPr/>
        </p:nvSpPr>
        <p:spPr bwMode="auto">
          <a:xfrm>
            <a:off x="6579361" y="2994661"/>
            <a:ext cx="781597" cy="531037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>
            <a:solidFill>
              <a:sysClr val="windowText" lastClr="000000"/>
            </a:solidFill>
            <a:prstDash val="dash"/>
          </a:ln>
          <a:effectLst/>
          <a:extLst/>
        </p:spPr>
        <p:txBody>
          <a:bodyPr rot="0" spcFirstLastPara="0" vertOverflow="overflow" horzOverflow="overflow" vert="horz" wrap="square" lIns="91369" tIns="45685" rIns="91369" bIns="456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buFont typeface="Wingdings" pitchFamily="2" charset="2"/>
              <a:buChar char="n"/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="" xmlns:a16="http://schemas.microsoft.com/office/drawing/2014/main" id="{08F6F984-4B08-45B2-9865-4C2F71BD3AAB}"/>
              </a:ext>
            </a:extLst>
          </p:cNvPr>
          <p:cNvSpPr txBox="1"/>
          <p:nvPr/>
        </p:nvSpPr>
        <p:spPr>
          <a:xfrm>
            <a:off x="6605927" y="1980866"/>
            <a:ext cx="728468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Node 2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="" xmlns:a16="http://schemas.microsoft.com/office/drawing/2014/main" id="{B127F12D-76FF-4E93-996D-0694C6AE16FD}"/>
              </a:ext>
            </a:extLst>
          </p:cNvPr>
          <p:cNvSpPr txBox="1"/>
          <p:nvPr/>
        </p:nvSpPr>
        <p:spPr>
          <a:xfrm>
            <a:off x="6666579" y="2384765"/>
            <a:ext cx="607161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053"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</a:t>
            </a: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="" xmlns:a16="http://schemas.microsoft.com/office/drawing/2014/main" id="{CE7C5015-199E-49C7-94BF-78C2D81B30C0}"/>
              </a:ext>
            </a:extLst>
          </p:cNvPr>
          <p:cNvSpPr/>
          <p:nvPr/>
        </p:nvSpPr>
        <p:spPr bwMode="auto">
          <a:xfrm>
            <a:off x="6613344" y="2619905"/>
            <a:ext cx="713631" cy="238131"/>
          </a:xfrm>
          <a:prstGeom prst="rect">
            <a:avLst/>
          </a:prstGeom>
          <a:solidFill>
            <a:sysClr val="window" lastClr="FFFFFF">
              <a:alpha val="0"/>
            </a:sysClr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  <a:extLst/>
        </p:spPr>
        <p:txBody>
          <a:bodyPr rot="0" spcFirstLastPara="0" vertOverflow="overflow" horzOverflow="overflow" vert="horz" wrap="square" lIns="91369" tIns="45685" rIns="91369" bIns="456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自身业务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="" xmlns:a16="http://schemas.microsoft.com/office/drawing/2014/main" id="{58E95E66-4794-472D-B86C-A7534EB0CE0B}"/>
              </a:ext>
            </a:extLst>
          </p:cNvPr>
          <p:cNvSpPr txBox="1"/>
          <p:nvPr/>
        </p:nvSpPr>
        <p:spPr>
          <a:xfrm>
            <a:off x="6749274" y="3009068"/>
            <a:ext cx="441771" cy="215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en-US" altLang="zh-CN" sz="8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SDK</a:t>
            </a:r>
            <a:endParaRPr lang="zh-CN" altLang="en-US" sz="8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="" xmlns:a16="http://schemas.microsoft.com/office/drawing/2014/main" id="{74124D93-9864-410B-A8FE-09B6D5E343D8}"/>
              </a:ext>
            </a:extLst>
          </p:cNvPr>
          <p:cNvSpPr/>
          <p:nvPr/>
        </p:nvSpPr>
        <p:spPr bwMode="auto">
          <a:xfrm>
            <a:off x="6647327" y="3187766"/>
            <a:ext cx="645667" cy="241381"/>
          </a:xfrm>
          <a:prstGeom prst="rect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497" tIns="34250" rIns="68497" bIns="34250" numCol="1" rtlCol="0" anchor="ctr" anchorCtr="1" compatLnSpc="1">
            <a:prstTxWarp prst="textNoShape">
              <a:avLst/>
            </a:prstTxWarp>
          </a:bodyPr>
          <a:lstStyle/>
          <a:p>
            <a:pPr algn="ctr" defTabSz="684932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服务治理</a:t>
            </a:r>
          </a:p>
        </p:txBody>
      </p:sp>
      <p:cxnSp>
        <p:nvCxnSpPr>
          <p:cNvPr id="48" name="直接箭头连接符 47">
            <a:extLst>
              <a:ext uri="{FF2B5EF4-FFF2-40B4-BE49-F238E27FC236}">
                <a16:creationId xmlns="" xmlns:a16="http://schemas.microsoft.com/office/drawing/2014/main" id="{CDAB664C-27B4-4A50-947D-7871CA493D3D}"/>
              </a:ext>
            </a:extLst>
          </p:cNvPr>
          <p:cNvCxnSpPr>
            <a:cxnSpLocks/>
          </p:cNvCxnSpPr>
          <p:nvPr/>
        </p:nvCxnSpPr>
        <p:spPr bwMode="auto">
          <a:xfrm>
            <a:off x="5483565" y="3264541"/>
            <a:ext cx="1036411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dash"/>
            <a:round/>
            <a:headEnd type="arrow" w="lg" len="sm"/>
            <a:tailEnd type="arrow" w="lg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9" name="矩形 48">
            <a:extLst>
              <a:ext uri="{FF2B5EF4-FFF2-40B4-BE49-F238E27FC236}">
                <a16:creationId xmlns="" xmlns:a16="http://schemas.microsoft.com/office/drawing/2014/main" id="{2F4B0850-2175-4B69-975A-E96EF5F8E291}"/>
              </a:ext>
            </a:extLst>
          </p:cNvPr>
          <p:cNvSpPr/>
          <p:nvPr/>
        </p:nvSpPr>
        <p:spPr bwMode="auto">
          <a:xfrm>
            <a:off x="4591441" y="3863631"/>
            <a:ext cx="2871464" cy="289656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 w="6350" cap="flat" cmpd="sng" algn="ctr">
            <a:noFill/>
            <a:prstDash val="solid"/>
          </a:ln>
          <a:effectLst/>
          <a:extLst/>
        </p:spPr>
        <p:txBody>
          <a:bodyPr lIns="68492" tIns="34248" rIns="68492" bIns="34248" rtlCol="0" anchor="ctr"/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通信基础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="" xmlns:a16="http://schemas.microsoft.com/office/drawing/2014/main" id="{C44D5D6A-A861-47A8-B5CB-F540CA52723A}"/>
              </a:ext>
            </a:extLst>
          </p:cNvPr>
          <p:cNvSpPr txBox="1"/>
          <p:nvPr/>
        </p:nvSpPr>
        <p:spPr>
          <a:xfrm>
            <a:off x="5709126" y="2522401"/>
            <a:ext cx="832429" cy="78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服务发现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负载均衡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熔断容错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动态路由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en-US" altLang="zh-CN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…</a:t>
            </a:r>
            <a:endParaRPr lang="zh-CN" altLang="en-US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1" name="双大括号 50">
            <a:extLst>
              <a:ext uri="{FF2B5EF4-FFF2-40B4-BE49-F238E27FC236}">
                <a16:creationId xmlns="" xmlns:a16="http://schemas.microsoft.com/office/drawing/2014/main" id="{69B38947-CDC4-4B36-B34A-5519708F3E80}"/>
              </a:ext>
            </a:extLst>
          </p:cNvPr>
          <p:cNvSpPr/>
          <p:nvPr/>
        </p:nvSpPr>
        <p:spPr bwMode="auto">
          <a:xfrm>
            <a:off x="5746945" y="3102547"/>
            <a:ext cx="509737" cy="531037"/>
          </a:xfrm>
          <a:prstGeom prst="bracePair">
            <a:avLst/>
          </a:prstGeom>
          <a:noFill/>
          <a:ln w="9525" cap="flat" cmpd="sng" algn="ctr">
            <a:solidFill>
              <a:sysClr val="window" lastClr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91369" tIns="45685" rIns="91369" bIns="4568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2" name="圆角矩形 269">
            <a:extLst>
              <a:ext uri="{FF2B5EF4-FFF2-40B4-BE49-F238E27FC236}">
                <a16:creationId xmlns="" xmlns:a16="http://schemas.microsoft.com/office/drawing/2014/main" id="{0D8122BD-3625-42D0-9F55-96AE9BCF1248}"/>
              </a:ext>
            </a:extLst>
          </p:cNvPr>
          <p:cNvSpPr/>
          <p:nvPr/>
        </p:nvSpPr>
        <p:spPr bwMode="auto">
          <a:xfrm>
            <a:off x="10420891" y="1891759"/>
            <a:ext cx="1294783" cy="2451137"/>
          </a:xfrm>
          <a:prstGeom prst="roundRect">
            <a:avLst>
              <a:gd name="adj" fmla="val 265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wrap="none" anchor="ctr" anchorCtr="1"/>
          <a:lstStyle/>
          <a:p>
            <a:pPr indent="-134608" algn="ctr" defTabSz="913296">
              <a:spcBef>
                <a:spcPct val="20000"/>
              </a:spcBef>
              <a:buClr>
                <a:srgbClr val="CC9900"/>
              </a:buClr>
              <a:buSzPct val="100000"/>
              <a:defRPr/>
            </a:pPr>
            <a:endParaRPr lang="en-US" altLang="zh-CN" sz="400" kern="0" dirty="0">
              <a:solidFill>
                <a:srgbClr val="1D1D1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3" name="圆角矩形 270">
            <a:extLst>
              <a:ext uri="{FF2B5EF4-FFF2-40B4-BE49-F238E27FC236}">
                <a16:creationId xmlns="" xmlns:a16="http://schemas.microsoft.com/office/drawing/2014/main" id="{1542E726-83FD-4C0D-8D44-9C9E046F2E50}"/>
              </a:ext>
            </a:extLst>
          </p:cNvPr>
          <p:cNvSpPr/>
          <p:nvPr/>
        </p:nvSpPr>
        <p:spPr bwMode="auto">
          <a:xfrm>
            <a:off x="8370494" y="1887052"/>
            <a:ext cx="1294783" cy="2451137"/>
          </a:xfrm>
          <a:prstGeom prst="roundRect">
            <a:avLst>
              <a:gd name="adj" fmla="val 265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wrap="none" anchor="ctr" anchorCtr="1"/>
          <a:lstStyle/>
          <a:p>
            <a:pPr indent="-134608" algn="ctr" defTabSz="913296">
              <a:spcBef>
                <a:spcPct val="20000"/>
              </a:spcBef>
              <a:buClr>
                <a:srgbClr val="CC9900"/>
              </a:buClr>
              <a:buSzPct val="100000"/>
              <a:defRPr/>
            </a:pPr>
            <a:endParaRPr lang="en-US" altLang="zh-CN" sz="400" kern="0" dirty="0">
              <a:solidFill>
                <a:srgbClr val="1D1D1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="" xmlns:a16="http://schemas.microsoft.com/office/drawing/2014/main" id="{E6CBAE22-9DBC-45F0-BBC7-756C7F9E8378}"/>
              </a:ext>
            </a:extLst>
          </p:cNvPr>
          <p:cNvSpPr/>
          <p:nvPr/>
        </p:nvSpPr>
        <p:spPr bwMode="auto">
          <a:xfrm>
            <a:off x="8532209" y="3133167"/>
            <a:ext cx="971351" cy="529265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20" tIns="45660" rIns="91320" bIns="45660" numCol="1" rtlCol="0" anchor="t" anchorCtr="0" compatLnSpc="1">
            <a:prstTxWarp prst="textNoShape">
              <a:avLst/>
            </a:prstTxWarp>
          </a:bodyPr>
          <a:lstStyle/>
          <a:p>
            <a:pPr algn="ctr" defTabSz="913394" eaLnBrk="0" hangingPunct="0">
              <a:buClr>
                <a:srgbClr val="CC9900"/>
              </a:buClr>
              <a:defRPr/>
            </a:pPr>
            <a:endParaRPr lang="zh-CN" altLang="en-US" sz="1000" b="1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="" xmlns:a16="http://schemas.microsoft.com/office/drawing/2014/main" id="{97F137FB-16AD-46A5-999D-D7850E4B288B}"/>
              </a:ext>
            </a:extLst>
          </p:cNvPr>
          <p:cNvSpPr/>
          <p:nvPr/>
        </p:nvSpPr>
        <p:spPr bwMode="auto">
          <a:xfrm>
            <a:off x="8532209" y="2317358"/>
            <a:ext cx="971351" cy="605318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2857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none" lIns="64710" tIns="32353" rIns="64710" bIns="32353" numCol="1" rtlCol="0" anchor="ctr" anchorCtr="1" compatLnSpc="1"/>
          <a:lstStyle/>
          <a:p>
            <a:pPr algn="ctr" defTabSz="64705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="" xmlns:a16="http://schemas.microsoft.com/office/drawing/2014/main" id="{38A6EBB8-D3FC-42BD-8089-5565D6495335}"/>
              </a:ext>
            </a:extLst>
          </p:cNvPr>
          <p:cNvSpPr txBox="1"/>
          <p:nvPr/>
        </p:nvSpPr>
        <p:spPr>
          <a:xfrm>
            <a:off x="8692796" y="1980553"/>
            <a:ext cx="650178" cy="246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Node 1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="" xmlns:a16="http://schemas.microsoft.com/office/drawing/2014/main" id="{10E79058-704E-4C43-A9AF-6E189ED63E5E}"/>
              </a:ext>
            </a:extLst>
          </p:cNvPr>
          <p:cNvSpPr txBox="1"/>
          <p:nvPr/>
        </p:nvSpPr>
        <p:spPr>
          <a:xfrm>
            <a:off x="8727468" y="2383106"/>
            <a:ext cx="580836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053"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</a:t>
            </a: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="" xmlns:a16="http://schemas.microsoft.com/office/drawing/2014/main" id="{4ED572D1-A5B9-4CC2-A96D-6D086B97FF68}"/>
              </a:ext>
            </a:extLst>
          </p:cNvPr>
          <p:cNvSpPr/>
          <p:nvPr/>
        </p:nvSpPr>
        <p:spPr bwMode="auto">
          <a:xfrm>
            <a:off x="8607800" y="2617463"/>
            <a:ext cx="820171" cy="188835"/>
          </a:xfrm>
          <a:prstGeom prst="rect">
            <a:avLst/>
          </a:prstGeom>
          <a:solidFill>
            <a:sysClr val="window" lastClr="FFFFFF">
              <a:alpha val="0"/>
            </a:sysClr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  <a:extLst/>
        </p:spPr>
        <p:txBody>
          <a:bodyPr rot="0" spcFirstLastPara="0" vertOverflow="overflow" horzOverflow="overflow" vert="horz" wrap="square" lIns="91369" tIns="45685" rIns="91369" bIns="456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自身业务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="" xmlns:a16="http://schemas.microsoft.com/office/drawing/2014/main" id="{835AA451-C33E-4C71-BF12-FC2C2CBDE2C1}"/>
              </a:ext>
            </a:extLst>
          </p:cNvPr>
          <p:cNvSpPr txBox="1"/>
          <p:nvPr/>
        </p:nvSpPr>
        <p:spPr>
          <a:xfrm>
            <a:off x="8710924" y="3126726"/>
            <a:ext cx="613923" cy="215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zh-CN" altLang="en-US" sz="8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服务网格</a:t>
            </a:r>
            <a:endParaRPr lang="zh-CN" altLang="en-US" sz="6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="" xmlns:a16="http://schemas.microsoft.com/office/drawing/2014/main" id="{57793A25-6FAA-4176-ACE7-58D27BECD1D9}"/>
              </a:ext>
            </a:extLst>
          </p:cNvPr>
          <p:cNvSpPr/>
          <p:nvPr/>
        </p:nvSpPr>
        <p:spPr bwMode="auto">
          <a:xfrm>
            <a:off x="8676115" y="3325628"/>
            <a:ext cx="683542" cy="240575"/>
          </a:xfrm>
          <a:prstGeom prst="rect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497" tIns="34250" rIns="68497" bIns="34250" numCol="1" rtlCol="0" anchor="ctr" anchorCtr="1" compatLnSpc="1">
            <a:prstTxWarp prst="textNoShape">
              <a:avLst/>
            </a:prstTxWarp>
          </a:bodyPr>
          <a:lstStyle/>
          <a:p>
            <a:pPr algn="ctr" defTabSz="684932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服务治理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="" xmlns:a16="http://schemas.microsoft.com/office/drawing/2014/main" id="{F4EE4DCA-31A2-4EC5-BF3B-6C35F83DC1E1}"/>
              </a:ext>
            </a:extLst>
          </p:cNvPr>
          <p:cNvSpPr/>
          <p:nvPr/>
        </p:nvSpPr>
        <p:spPr bwMode="auto">
          <a:xfrm>
            <a:off x="10582606" y="3133169"/>
            <a:ext cx="971351" cy="529265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20" tIns="45660" rIns="91320" bIns="45660" numCol="1" rtlCol="0" anchor="t" anchorCtr="0" compatLnSpc="1">
            <a:prstTxWarp prst="textNoShape">
              <a:avLst/>
            </a:prstTxWarp>
          </a:bodyPr>
          <a:lstStyle/>
          <a:p>
            <a:pPr algn="ctr" defTabSz="913394" eaLnBrk="0" hangingPunct="0">
              <a:buClr>
                <a:srgbClr val="CC9900"/>
              </a:buClr>
              <a:defRPr/>
            </a:pPr>
            <a:endParaRPr lang="zh-CN" altLang="en-US" sz="1000" b="1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="" xmlns:a16="http://schemas.microsoft.com/office/drawing/2014/main" id="{3C42E573-E12A-47BA-99C1-68D1A8B51D6D}"/>
              </a:ext>
            </a:extLst>
          </p:cNvPr>
          <p:cNvSpPr/>
          <p:nvPr/>
        </p:nvSpPr>
        <p:spPr bwMode="auto">
          <a:xfrm>
            <a:off x="10582606" y="2317358"/>
            <a:ext cx="971351" cy="605318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28575" cap="flat" cmpd="sng" algn="ctr">
            <a:noFill/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none" lIns="64710" tIns="32353" rIns="64710" bIns="32353" numCol="1" rtlCol="0" anchor="ctr" anchorCtr="1" compatLnSpc="1"/>
          <a:lstStyle/>
          <a:p>
            <a:pPr algn="ctr" defTabSz="64705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="" xmlns:a16="http://schemas.microsoft.com/office/drawing/2014/main" id="{3D786C4D-C950-425E-AE74-7D5BED8EF7B4}"/>
              </a:ext>
            </a:extLst>
          </p:cNvPr>
          <p:cNvSpPr txBox="1"/>
          <p:nvPr/>
        </p:nvSpPr>
        <p:spPr>
          <a:xfrm>
            <a:off x="10713010" y="1980553"/>
            <a:ext cx="710545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Node 2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="" xmlns:a16="http://schemas.microsoft.com/office/drawing/2014/main" id="{5F3D2740-21EC-400C-8C1D-3E04C08404E0}"/>
              </a:ext>
            </a:extLst>
          </p:cNvPr>
          <p:cNvSpPr txBox="1"/>
          <p:nvPr/>
        </p:nvSpPr>
        <p:spPr>
          <a:xfrm>
            <a:off x="10708464" y="2383106"/>
            <a:ext cx="719638" cy="246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053"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</a:t>
            </a: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="" xmlns:a16="http://schemas.microsoft.com/office/drawing/2014/main" id="{FFCFFCBB-3BC9-47E8-8D05-30E68B5D35ED}"/>
              </a:ext>
            </a:extLst>
          </p:cNvPr>
          <p:cNvSpPr/>
          <p:nvPr/>
        </p:nvSpPr>
        <p:spPr bwMode="auto">
          <a:xfrm>
            <a:off x="10645593" y="2627055"/>
            <a:ext cx="845378" cy="185192"/>
          </a:xfrm>
          <a:prstGeom prst="rect">
            <a:avLst/>
          </a:prstGeom>
          <a:solidFill>
            <a:sysClr val="window" lastClr="FFFFFF">
              <a:alpha val="0"/>
            </a:sysClr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  <a:extLst/>
        </p:spPr>
        <p:txBody>
          <a:bodyPr rot="0" spcFirstLastPara="0" vertOverflow="overflow" horzOverflow="overflow" vert="horz" wrap="square" lIns="91369" tIns="45685" rIns="91369" bIns="456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自身业务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="" xmlns:a16="http://schemas.microsoft.com/office/drawing/2014/main" id="{774D9FC2-7731-47AA-BDC9-6A8784180610}"/>
              </a:ext>
            </a:extLst>
          </p:cNvPr>
          <p:cNvSpPr txBox="1"/>
          <p:nvPr/>
        </p:nvSpPr>
        <p:spPr>
          <a:xfrm>
            <a:off x="10699537" y="3139626"/>
            <a:ext cx="737491" cy="215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/>
            </a:lvl1pPr>
          </a:lstStyle>
          <a:p>
            <a:pPr algn="ctr" defTabSz="1218053">
              <a:defRPr/>
            </a:pPr>
            <a:r>
              <a:rPr lang="zh-CN" altLang="en-US" sz="8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服务网格</a:t>
            </a:r>
            <a:endParaRPr lang="zh-CN" altLang="en-US" sz="6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="" xmlns:a16="http://schemas.microsoft.com/office/drawing/2014/main" id="{6817618D-259F-482F-A0F7-38B9F8F43CF7}"/>
              </a:ext>
            </a:extLst>
          </p:cNvPr>
          <p:cNvSpPr/>
          <p:nvPr/>
        </p:nvSpPr>
        <p:spPr bwMode="auto">
          <a:xfrm>
            <a:off x="10726512" y="3325630"/>
            <a:ext cx="683542" cy="240575"/>
          </a:xfrm>
          <a:prstGeom prst="rect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68497" tIns="34250" rIns="68497" bIns="34250" numCol="1" rtlCol="0" anchor="ctr" anchorCtr="1" compatLnSpc="1">
            <a:prstTxWarp prst="textNoShape">
              <a:avLst/>
            </a:prstTxWarp>
          </a:bodyPr>
          <a:lstStyle/>
          <a:p>
            <a:pPr algn="ctr" defTabSz="684932" fontAlgn="base"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defRPr/>
            </a:pPr>
            <a:r>
              <a:rPr lang="zh-CN" altLang="en-US" sz="1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服务治理</a:t>
            </a:r>
          </a:p>
        </p:txBody>
      </p:sp>
      <p:cxnSp>
        <p:nvCxnSpPr>
          <p:cNvPr id="68" name="直接箭头连接符 67">
            <a:extLst>
              <a:ext uri="{FF2B5EF4-FFF2-40B4-BE49-F238E27FC236}">
                <a16:creationId xmlns="" xmlns:a16="http://schemas.microsoft.com/office/drawing/2014/main" id="{39581DCB-527F-43B9-A980-D3A9F0974484}"/>
              </a:ext>
            </a:extLst>
          </p:cNvPr>
          <p:cNvCxnSpPr/>
          <p:nvPr/>
        </p:nvCxnSpPr>
        <p:spPr bwMode="auto">
          <a:xfrm>
            <a:off x="9521374" y="3397799"/>
            <a:ext cx="10972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dash"/>
            <a:round/>
            <a:headEnd type="arrow" w="lg" len="sm"/>
            <a:tailEnd type="arrow" w="lg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9" name="矩形 68">
            <a:extLst>
              <a:ext uri="{FF2B5EF4-FFF2-40B4-BE49-F238E27FC236}">
                <a16:creationId xmlns="" xmlns:a16="http://schemas.microsoft.com/office/drawing/2014/main" id="{6090B4B4-E9B6-4485-916F-125B316F7B27}"/>
              </a:ext>
            </a:extLst>
          </p:cNvPr>
          <p:cNvSpPr/>
          <p:nvPr/>
        </p:nvSpPr>
        <p:spPr bwMode="auto">
          <a:xfrm>
            <a:off x="8550024" y="3857039"/>
            <a:ext cx="3039910" cy="288690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 w="6350" cap="flat" cmpd="sng" algn="ctr">
            <a:noFill/>
            <a:prstDash val="solid"/>
          </a:ln>
          <a:effectLst/>
          <a:extLst/>
        </p:spPr>
        <p:txBody>
          <a:bodyPr lIns="68492" tIns="34248" rIns="68492" bIns="34248" rtlCol="0" anchor="ctr"/>
          <a:lstStyle/>
          <a:p>
            <a:pPr algn="ctr" defTabSz="121805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通信基础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="" xmlns:a16="http://schemas.microsoft.com/office/drawing/2014/main" id="{07E17CBC-CDD7-4824-8976-31E23C9A9D7E}"/>
              </a:ext>
            </a:extLst>
          </p:cNvPr>
          <p:cNvSpPr txBox="1"/>
          <p:nvPr/>
        </p:nvSpPr>
        <p:spPr>
          <a:xfrm>
            <a:off x="9741574" y="2563288"/>
            <a:ext cx="786706" cy="784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服务发现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负载均衡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熔断容错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zh-CN" altLang="en-US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动态路由</a:t>
            </a:r>
            <a:endParaRPr lang="en-US" altLang="zh-CN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1218053">
              <a:defRPr/>
            </a:pPr>
            <a:r>
              <a:rPr lang="en-US" altLang="zh-CN" sz="9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…</a:t>
            </a:r>
            <a:endParaRPr lang="zh-CN" altLang="en-US" sz="9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1" name="双大括号 70">
            <a:extLst>
              <a:ext uri="{FF2B5EF4-FFF2-40B4-BE49-F238E27FC236}">
                <a16:creationId xmlns="" xmlns:a16="http://schemas.microsoft.com/office/drawing/2014/main" id="{55681C72-F92E-40D3-AA92-B5AC137CB867}"/>
              </a:ext>
            </a:extLst>
          </p:cNvPr>
          <p:cNvSpPr/>
          <p:nvPr/>
        </p:nvSpPr>
        <p:spPr bwMode="auto">
          <a:xfrm>
            <a:off x="9773312" y="3098494"/>
            <a:ext cx="539639" cy="529265"/>
          </a:xfrm>
          <a:prstGeom prst="bracePair">
            <a:avLst/>
          </a:prstGeom>
          <a:noFill/>
          <a:ln w="9525" cap="flat" cmpd="sng" algn="ctr">
            <a:solidFill>
              <a:sysClr val="window" lastClr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91369" tIns="45685" rIns="91369" bIns="4568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053">
              <a:defRPr/>
            </a:pPr>
            <a:endParaRPr lang="zh-CN" altLang="en-US" sz="1398" kern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72" name="直接箭头连接符 71">
            <a:extLst>
              <a:ext uri="{FF2B5EF4-FFF2-40B4-BE49-F238E27FC236}">
                <a16:creationId xmlns="" xmlns:a16="http://schemas.microsoft.com/office/drawing/2014/main" id="{BFDFCC66-52C0-4AFC-B86F-6F411D702C73}"/>
              </a:ext>
            </a:extLst>
          </p:cNvPr>
          <p:cNvCxnSpPr>
            <a:cxnSpLocks/>
            <a:stCxn id="58" idx="2"/>
            <a:endCxn id="59" idx="0"/>
          </p:cNvCxnSpPr>
          <p:nvPr/>
        </p:nvCxnSpPr>
        <p:spPr bwMode="auto">
          <a:xfrm>
            <a:off x="9017886" y="2806297"/>
            <a:ext cx="0" cy="320429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dash"/>
            <a:round/>
            <a:headEnd type="arrow" w="lg" len="sm"/>
            <a:tailEnd type="arrow" w="lg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3" name="直接箭头连接符 72">
            <a:extLst>
              <a:ext uri="{FF2B5EF4-FFF2-40B4-BE49-F238E27FC236}">
                <a16:creationId xmlns="" xmlns:a16="http://schemas.microsoft.com/office/drawing/2014/main" id="{F6279ACF-4392-4AC9-BB6B-B35D4E55C028}"/>
              </a:ext>
            </a:extLst>
          </p:cNvPr>
          <p:cNvCxnSpPr/>
          <p:nvPr/>
        </p:nvCxnSpPr>
        <p:spPr bwMode="auto">
          <a:xfrm flipH="1">
            <a:off x="11068282" y="2842961"/>
            <a:ext cx="1" cy="30709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dash"/>
            <a:round/>
            <a:headEnd type="arrow" w="lg" len="sm"/>
            <a:tailEnd type="arrow" w="lg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4" name="矩形 73">
            <a:extLst>
              <a:ext uri="{FF2B5EF4-FFF2-40B4-BE49-F238E27FC236}">
                <a16:creationId xmlns="" xmlns:a16="http://schemas.microsoft.com/office/drawing/2014/main" id="{5306EEAC-8582-4217-9866-3110C1C2EBC0}"/>
              </a:ext>
            </a:extLst>
          </p:cNvPr>
          <p:cNvSpPr/>
          <p:nvPr/>
        </p:nvSpPr>
        <p:spPr>
          <a:xfrm>
            <a:off x="8108527" y="5151164"/>
            <a:ext cx="3054373" cy="479553"/>
          </a:xfrm>
          <a:prstGeom prst="rect">
            <a:avLst/>
          </a:prstGeom>
        </p:spPr>
        <p:txBody>
          <a:bodyPr lIns="121780" tIns="60890" rIns="121780" bIns="60890"/>
          <a:lstStyle/>
          <a:p>
            <a:pPr defTabSz="1217981">
              <a:lnSpc>
                <a:spcPct val="90000"/>
              </a:lnSpc>
              <a:spcBef>
                <a:spcPct val="0"/>
              </a:spcBef>
            </a:pPr>
            <a:endParaRPr lang="en-US" altLang="zh-CN" sz="1597" b="1" dirty="0">
              <a:solidFill>
                <a:srgbClr val="C0000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="" xmlns:a16="http://schemas.microsoft.com/office/drawing/2014/main" id="{2B8347E0-70A9-4D79-8876-1F530B0D451E}"/>
              </a:ext>
            </a:extLst>
          </p:cNvPr>
          <p:cNvSpPr/>
          <p:nvPr/>
        </p:nvSpPr>
        <p:spPr>
          <a:xfrm>
            <a:off x="8108526" y="5796776"/>
            <a:ext cx="3054373" cy="479553"/>
          </a:xfrm>
          <a:prstGeom prst="rect">
            <a:avLst/>
          </a:prstGeom>
        </p:spPr>
        <p:txBody>
          <a:bodyPr lIns="121780" tIns="60890" rIns="121780" bIns="60890"/>
          <a:lstStyle/>
          <a:p>
            <a:pPr defTabSz="1217981">
              <a:lnSpc>
                <a:spcPct val="90000"/>
              </a:lnSpc>
              <a:spcBef>
                <a:spcPct val="0"/>
              </a:spcBef>
            </a:pPr>
            <a:endParaRPr lang="en-US" altLang="zh-CN" sz="1597" b="1" dirty="0">
              <a:solidFill>
                <a:srgbClr val="C0000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20998"/>
            <a:ext cx="6511740" cy="662782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服务网格：面临时延劣化和资源消耗的挑战</a:t>
            </a:r>
          </a:p>
        </p:txBody>
      </p:sp>
      <p:pic>
        <p:nvPicPr>
          <p:cNvPr id="4" name="Picture 2" descr="图片">
            <a:extLst>
              <a:ext uri="{FF2B5EF4-FFF2-40B4-BE49-F238E27FC236}">
                <a16:creationId xmlns:a16="http://schemas.microsoft.com/office/drawing/2014/main" xmlns="" id="{1D94CA09-8F2B-401D-91CF-CA83F736B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38" y="4076699"/>
            <a:ext cx="4414146" cy="225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42ACAD1A-D23C-48A0-A3F8-DBE9ECE888A5}"/>
              </a:ext>
            </a:extLst>
          </p:cNvPr>
          <p:cNvSpPr txBox="1"/>
          <p:nvPr/>
        </p:nvSpPr>
        <p:spPr>
          <a:xfrm>
            <a:off x="2195595" y="3688610"/>
            <a:ext cx="162763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流量路径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E479D4DC-B8BD-47D3-A117-942B3CA40DB2}"/>
              </a:ext>
            </a:extLst>
          </p:cNvPr>
          <p:cNvSpPr txBox="1"/>
          <p:nvPr/>
        </p:nvSpPr>
        <p:spPr>
          <a:xfrm>
            <a:off x="2195595" y="6261053"/>
            <a:ext cx="162763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部署视图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5573F19F-B8D7-4D16-AC2E-7532A722AA9C}"/>
              </a:ext>
            </a:extLst>
          </p:cNvPr>
          <p:cNvSpPr txBox="1"/>
          <p:nvPr/>
        </p:nvSpPr>
        <p:spPr>
          <a:xfrm>
            <a:off x="6027784" y="6190167"/>
            <a:ext cx="48539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数据引用：</a:t>
            </a:r>
            <a:r>
              <a:rPr lang="en-US" altLang="zh-CN" sz="8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https://istio.io/latest/docs/ops/deployment/performance-and-scalability/</a:t>
            </a:r>
            <a:endParaRPr lang="zh-CN" altLang="en-US" sz="8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C:\Users\x00355931\AppData\Roaming\eSpace_Desktop\UserData\x00355931\imagefiles\756CDC50-6804-49F1-A16E-3464FF013A58.png">
            <a:extLst>
              <a:ext uri="{FF2B5EF4-FFF2-40B4-BE49-F238E27FC236}">
                <a16:creationId xmlns:a16="http://schemas.microsoft.com/office/drawing/2014/main" xmlns="" id="{0C235BB8-50C6-462E-BEF1-4CE88F280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6687" y="1167997"/>
            <a:ext cx="4416134" cy="257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C:\Users\x00355931\AppData\Roaming\eSpace_Desktop\UserData\x00355931\imagefiles\00F12792-E461-4D04-A8AB-C6DC41823EC6.png">
            <a:extLst>
              <a:ext uri="{FF2B5EF4-FFF2-40B4-BE49-F238E27FC236}">
                <a16:creationId xmlns:a16="http://schemas.microsoft.com/office/drawing/2014/main" xmlns="" id="{93F465B4-6D90-4AF7-8CEC-7975C6D59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65" y="1016859"/>
            <a:ext cx="5448093" cy="268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2E76394F-FEDE-41D7-86FD-F7132967F6C9}"/>
              </a:ext>
            </a:extLst>
          </p:cNvPr>
          <p:cNvSpPr txBox="1"/>
          <p:nvPr/>
        </p:nvSpPr>
        <p:spPr>
          <a:xfrm>
            <a:off x="6027784" y="4358820"/>
            <a:ext cx="48539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4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CPU</a:t>
            </a:r>
            <a:r>
              <a:rPr lang="zh-CN" altLang="en-US" sz="14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：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 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</a:t>
            </a:r>
            <a:r>
              <a:rPr lang="en-US" altLang="zh-CN" sz="14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Istio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1.19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中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, 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一个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proxy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每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1000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个请求每秒消耗约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0.5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个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vCPU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  <a:endParaRPr lang="en-US" altLang="zh-CN" sz="14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4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时延：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两侧的代理给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p90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和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p99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延迟增加了大约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1.31 </a:t>
            </a:r>
            <a:r>
              <a:rPr lang="en-US" altLang="zh-CN" sz="14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ms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和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1.58 </a:t>
            </a:r>
            <a:r>
              <a:rPr lang="en-US" altLang="zh-CN" sz="14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ms</a:t>
            </a:r>
            <a:endParaRPr lang="zh-CN" altLang="en-US" sz="14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33A153E4-9801-457F-AF47-1EF304169BD6}"/>
              </a:ext>
            </a:extLst>
          </p:cNvPr>
          <p:cNvSpPr txBox="1"/>
          <p:nvPr/>
        </p:nvSpPr>
        <p:spPr>
          <a:xfrm>
            <a:off x="7009936" y="3688610"/>
            <a:ext cx="28896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 dirty="0">
                <a:latin typeface="Arial" panose="020B0604020202020204" pitchFamily="34" charset="0"/>
                <a:cs typeface="Arial" panose="020B0604020202020204" pitchFamily="34" charset="0"/>
              </a:rPr>
              <a:t>P99 </a:t>
            </a:r>
            <a:r>
              <a:rPr lang="zh-CN" alt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时延</a:t>
            </a:r>
            <a:r>
              <a:rPr lang="en-US" altLang="zh-CN" sz="800" b="1" dirty="0">
                <a:latin typeface="Arial" panose="020B0604020202020204" pitchFamily="34" charset="0"/>
                <a:cs typeface="Arial" panose="020B0604020202020204" pitchFamily="34" charset="0"/>
              </a:rPr>
              <a:t> vs client </a:t>
            </a:r>
            <a:r>
              <a:rPr lang="zh-CN" alt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客户端连接数</a:t>
            </a:r>
          </a:p>
        </p:txBody>
      </p:sp>
    </p:spTree>
    <p:extLst>
      <p:ext uri="{BB962C8B-B14F-4D97-AF65-F5344CB8AC3E}">
        <p14:creationId xmlns:p14="http://schemas.microsoft.com/office/powerpoint/2010/main" val="72632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1040" y="166357"/>
            <a:ext cx="6511740" cy="662782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业界探索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7C380E7F-D479-47CF-9F1F-590663B88A50}"/>
              </a:ext>
            </a:extLst>
          </p:cNvPr>
          <p:cNvGrpSpPr/>
          <p:nvPr/>
        </p:nvGrpSpPr>
        <p:grpSpPr>
          <a:xfrm>
            <a:off x="2309788" y="1325286"/>
            <a:ext cx="7504687" cy="2764310"/>
            <a:chOff x="891058" y="1120880"/>
            <a:chExt cx="3844726" cy="136738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xmlns="" id="{92C92DC6-4635-40D2-96A3-FBBEE651AB53}"/>
                </a:ext>
              </a:extLst>
            </p:cNvPr>
            <p:cNvSpPr txBox="1"/>
            <p:nvPr/>
          </p:nvSpPr>
          <p:spPr>
            <a:xfrm>
              <a:off x="994698" y="2434982"/>
              <a:ext cx="425434" cy="53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3651">
                <a:defRPr/>
              </a:pPr>
              <a:r>
                <a:rPr lang="en-US" altLang="zh-CN" sz="700" kern="0" dirty="0">
                  <a:solidFill>
                    <a:srgbClr val="666666">
                      <a:lumMod val="5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E</a:t>
              </a:r>
              <a:r>
                <a:rPr lang="en-US" altLang="zh-CN" sz="700" kern="0" dirty="0" err="1">
                  <a:solidFill>
                    <a:srgbClr val="666666">
                      <a:lumMod val="5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nvoy</a:t>
              </a:r>
              <a:endParaRPr lang="zh-CN" altLang="en-US" sz="700" kern="0" dirty="0">
                <a:solidFill>
                  <a:srgbClr val="666666">
                    <a:lumMod val="50000"/>
                  </a:srgbClr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  <a:sym typeface="+mn-lt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xmlns="" id="{41905788-6AE2-4F3B-B889-5F189574D73D}"/>
                </a:ext>
              </a:extLst>
            </p:cNvPr>
            <p:cNvGrpSpPr/>
            <p:nvPr/>
          </p:nvGrpSpPr>
          <p:grpSpPr>
            <a:xfrm>
              <a:off x="891058" y="1832211"/>
              <a:ext cx="632715" cy="548829"/>
              <a:chOff x="4903357" y="4618075"/>
              <a:chExt cx="679693" cy="679694"/>
            </a:xfrm>
            <a:solidFill>
              <a:srgbClr val="FFFFFF"/>
            </a:solidFill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xmlns="" id="{B940DCEB-263E-4725-BB91-172BC1ACA7DB}"/>
                  </a:ext>
                </a:extLst>
              </p:cNvPr>
              <p:cNvGrpSpPr/>
              <p:nvPr/>
            </p:nvGrpSpPr>
            <p:grpSpPr>
              <a:xfrm>
                <a:off x="4903357" y="4618075"/>
                <a:ext cx="679693" cy="679694"/>
                <a:chOff x="2789847" y="2543803"/>
                <a:chExt cx="679693" cy="679694"/>
              </a:xfrm>
              <a:grpFill/>
            </p:grpSpPr>
            <p:pic>
              <p:nvPicPr>
                <p:cNvPr id="48" name="Picture 8" descr="I:\2019\55 巴展\蔡光泽——黄理强、何旭峰展岛\云边\0219\2\2c.png">
                  <a:extLst>
                    <a:ext uri="{FF2B5EF4-FFF2-40B4-BE49-F238E27FC236}">
                      <a16:creationId xmlns:a16="http://schemas.microsoft.com/office/drawing/2014/main" xmlns="" id="{9FD68FA4-B120-4B1B-BB45-9DD1CC99209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duotone>
                    <a:prstClr val="black"/>
                    <a:srgbClr val="FFFFFF">
                      <a:tint val="45000"/>
                      <a:satMod val="400000"/>
                    </a:srgbClr>
                  </a:duotone>
                </a:blip>
                <a:srcRect/>
                <a:stretch>
                  <a:fillRect/>
                </a:stretch>
              </p:blipFill>
              <p:spPr bwMode="auto">
                <a:xfrm>
                  <a:off x="2789847" y="2543803"/>
                  <a:ext cx="679693" cy="679694"/>
                </a:xfrm>
                <a:prstGeom prst="rect">
                  <a:avLst/>
                </a:prstGeom>
                <a:grpFill/>
              </p:spPr>
            </p:pic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xmlns="" id="{1B31DC4C-3CC8-4D01-A0A7-8E54E358A291}"/>
                    </a:ext>
                  </a:extLst>
                </p:cNvPr>
                <p:cNvSpPr/>
                <p:nvPr/>
              </p:nvSpPr>
              <p:spPr>
                <a:xfrm>
                  <a:off x="2828465" y="2582422"/>
                  <a:ext cx="602456" cy="602456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399" kern="0">
                    <a:solidFill>
                      <a:srgbClr val="666666"/>
                    </a:solidFill>
                    <a:latin typeface="Arial" panose="020B0604020202020204" pitchFamily="34" charset="0"/>
                    <a:ea typeface="思源黑体 CN Bold" panose="020B0800000000000000"/>
                    <a:cs typeface="Arial" panose="020B0604020202020204" pitchFamily="34" charset="0"/>
                  </a:endParaRPr>
                </a:p>
              </p:txBody>
            </p:sp>
          </p:grpSp>
          <p:pic>
            <p:nvPicPr>
              <p:cNvPr id="47" name="图片 46">
                <a:extLst>
                  <a:ext uri="{FF2B5EF4-FFF2-40B4-BE49-F238E27FC236}">
                    <a16:creationId xmlns:a16="http://schemas.microsoft.com/office/drawing/2014/main" xmlns="" id="{08ABAEE8-8C83-4B61-9B3F-6A3EE6DFDB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41841" y="4788635"/>
                <a:ext cx="407555" cy="320841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38B826E7-2A5A-4681-AE2B-9F016AE5D004}"/>
                </a:ext>
              </a:extLst>
            </p:cNvPr>
            <p:cNvSpPr txBox="1"/>
            <p:nvPr/>
          </p:nvSpPr>
          <p:spPr>
            <a:xfrm>
              <a:off x="1723997" y="2434982"/>
              <a:ext cx="425434" cy="53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3651">
                <a:defRPr/>
              </a:pPr>
              <a:r>
                <a:rPr lang="en-US" altLang="zh-CN" sz="700" kern="0" dirty="0">
                  <a:solidFill>
                    <a:srgbClr val="666666">
                      <a:lumMod val="5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Cilium</a:t>
              </a:r>
              <a:endParaRPr lang="zh-CN" altLang="en-US" sz="700" kern="0" dirty="0">
                <a:solidFill>
                  <a:srgbClr val="666666">
                    <a:lumMod val="50000"/>
                  </a:srgbClr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16" name="文本框 14">
              <a:extLst>
                <a:ext uri="{FF2B5EF4-FFF2-40B4-BE49-F238E27FC236}">
                  <a16:creationId xmlns:a16="http://schemas.microsoft.com/office/drawing/2014/main" xmlns="" id="{7E37A61B-68CE-4246-9E99-DAE2A2775DD7}"/>
                </a:ext>
              </a:extLst>
            </p:cNvPr>
            <p:cNvSpPr txBox="1"/>
            <p:nvPr/>
          </p:nvSpPr>
          <p:spPr>
            <a:xfrm>
              <a:off x="2475495" y="2434982"/>
              <a:ext cx="425434" cy="53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3651">
                <a:defRPr/>
              </a:pPr>
              <a:r>
                <a:rPr lang="en-US" altLang="zh-CN" sz="700" kern="0" dirty="0" err="1">
                  <a:solidFill>
                    <a:srgbClr val="666666">
                      <a:lumMod val="5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Mosn</a:t>
              </a:r>
              <a:endParaRPr lang="zh-CN" altLang="en-US" sz="700" kern="0" dirty="0">
                <a:solidFill>
                  <a:srgbClr val="666666">
                    <a:lumMod val="50000"/>
                  </a:srgbClr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  <a:sym typeface="+mn-lt"/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xmlns="" id="{0A1D117A-C578-4A98-972A-B3ABD3DE7025}"/>
                </a:ext>
              </a:extLst>
            </p:cNvPr>
            <p:cNvGrpSpPr/>
            <p:nvPr/>
          </p:nvGrpSpPr>
          <p:grpSpPr>
            <a:xfrm>
              <a:off x="1616737" y="1832211"/>
              <a:ext cx="632715" cy="548829"/>
              <a:chOff x="4797311" y="3897204"/>
              <a:chExt cx="622047" cy="640306"/>
            </a:xfrm>
            <a:solidFill>
              <a:srgbClr val="FFFFFF"/>
            </a:solidFill>
          </p:grpSpPr>
          <p:grpSp>
            <p:nvGrpSpPr>
              <p:cNvPr id="42" name="组合 41">
                <a:extLst>
                  <a:ext uri="{FF2B5EF4-FFF2-40B4-BE49-F238E27FC236}">
                    <a16:creationId xmlns:a16="http://schemas.microsoft.com/office/drawing/2014/main" xmlns="" id="{49EDA31C-05F0-4374-9EBC-2A434ABEE26C}"/>
                  </a:ext>
                </a:extLst>
              </p:cNvPr>
              <p:cNvGrpSpPr/>
              <p:nvPr/>
            </p:nvGrpSpPr>
            <p:grpSpPr>
              <a:xfrm>
                <a:off x="4797311" y="3897204"/>
                <a:ext cx="622047" cy="640306"/>
                <a:chOff x="2789847" y="2543803"/>
                <a:chExt cx="679693" cy="679694"/>
              </a:xfrm>
              <a:grpFill/>
            </p:grpSpPr>
            <p:pic>
              <p:nvPicPr>
                <p:cNvPr id="44" name="Picture 8" descr="I:\2019\55 巴展\蔡光泽——黄理强、何旭峰展岛\云边\0219\2\2c.png">
                  <a:extLst>
                    <a:ext uri="{FF2B5EF4-FFF2-40B4-BE49-F238E27FC236}">
                      <a16:creationId xmlns:a16="http://schemas.microsoft.com/office/drawing/2014/main" xmlns="" id="{43BB4E98-5ACF-46E6-9ACD-DEA4971CF5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duotone>
                    <a:prstClr val="black"/>
                    <a:srgbClr val="FFFFFF">
                      <a:tint val="45000"/>
                      <a:satMod val="400000"/>
                    </a:srgbClr>
                  </a:duotone>
                </a:blip>
                <a:srcRect/>
                <a:stretch>
                  <a:fillRect/>
                </a:stretch>
              </p:blipFill>
              <p:spPr bwMode="auto">
                <a:xfrm>
                  <a:off x="2789847" y="2543803"/>
                  <a:ext cx="679693" cy="679694"/>
                </a:xfrm>
                <a:prstGeom prst="rect">
                  <a:avLst/>
                </a:prstGeom>
                <a:grpFill/>
                <a:ln>
                  <a:noFill/>
                </a:ln>
              </p:spPr>
            </p:pic>
            <p:sp>
              <p:nvSpPr>
                <p:cNvPr id="45" name="椭圆 44">
                  <a:extLst>
                    <a:ext uri="{FF2B5EF4-FFF2-40B4-BE49-F238E27FC236}">
                      <a16:creationId xmlns:a16="http://schemas.microsoft.com/office/drawing/2014/main" xmlns="" id="{1B4273B6-C240-408B-8DB4-A3665DF28C94}"/>
                    </a:ext>
                  </a:extLst>
                </p:cNvPr>
                <p:cNvSpPr/>
                <p:nvPr/>
              </p:nvSpPr>
              <p:spPr>
                <a:xfrm>
                  <a:off x="2828465" y="2582422"/>
                  <a:ext cx="602456" cy="602456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399" kern="0">
                    <a:solidFill>
                      <a:srgbClr val="666666"/>
                    </a:solidFill>
                    <a:latin typeface="Arial" panose="020B0604020202020204" pitchFamily="34" charset="0"/>
                    <a:ea typeface="思源黑体 CN Bold" panose="020B0800000000000000"/>
                    <a:cs typeface="Arial" panose="020B0604020202020204" pitchFamily="34" charset="0"/>
                  </a:endParaRPr>
                </a:p>
              </p:txBody>
            </p:sp>
          </p:grpSp>
          <p:pic>
            <p:nvPicPr>
              <p:cNvPr id="43" name="图片 42">
                <a:extLst>
                  <a:ext uri="{FF2B5EF4-FFF2-40B4-BE49-F238E27FC236}">
                    <a16:creationId xmlns:a16="http://schemas.microsoft.com/office/drawing/2014/main" xmlns="" id="{0691B134-6DA6-40E4-908B-155D0F5DB8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09795" y="4012645"/>
                <a:ext cx="382047" cy="408791"/>
              </a:xfrm>
              <a:prstGeom prst="rect">
                <a:avLst/>
              </a:prstGeom>
              <a:grpFill/>
            </p:spPr>
          </p:pic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xmlns="" id="{07BA478A-D277-44BB-98B4-857F11C5DBC6}"/>
                </a:ext>
              </a:extLst>
            </p:cNvPr>
            <p:cNvGrpSpPr/>
            <p:nvPr/>
          </p:nvGrpSpPr>
          <p:grpSpPr>
            <a:xfrm>
              <a:off x="2364615" y="1832211"/>
              <a:ext cx="632715" cy="548829"/>
              <a:chOff x="5515803" y="3933134"/>
              <a:chExt cx="622047" cy="640306"/>
            </a:xfrm>
            <a:solidFill>
              <a:srgbClr val="FFFFFF"/>
            </a:solidFill>
          </p:grpSpPr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xmlns="" id="{D22300A9-6C34-463A-A3D6-9054738B7BE0}"/>
                  </a:ext>
                </a:extLst>
              </p:cNvPr>
              <p:cNvGrpSpPr/>
              <p:nvPr/>
            </p:nvGrpSpPr>
            <p:grpSpPr>
              <a:xfrm>
                <a:off x="5515803" y="3933134"/>
                <a:ext cx="622047" cy="640306"/>
                <a:chOff x="2789847" y="2543803"/>
                <a:chExt cx="679693" cy="679694"/>
              </a:xfrm>
              <a:grpFill/>
            </p:grpSpPr>
            <p:pic>
              <p:nvPicPr>
                <p:cNvPr id="40" name="Picture 8" descr="I:\2019\55 巴展\蔡光泽——黄理强、何旭峰展岛\云边\0219\2\2c.png">
                  <a:extLst>
                    <a:ext uri="{FF2B5EF4-FFF2-40B4-BE49-F238E27FC236}">
                      <a16:creationId xmlns:a16="http://schemas.microsoft.com/office/drawing/2014/main" xmlns="" id="{4F77C52B-FC83-4003-B811-013C3626C48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duotone>
                    <a:prstClr val="black"/>
                    <a:srgbClr val="FFFFFF">
                      <a:tint val="45000"/>
                      <a:satMod val="400000"/>
                    </a:srgbClr>
                  </a:duotone>
                </a:blip>
                <a:srcRect/>
                <a:stretch>
                  <a:fillRect/>
                </a:stretch>
              </p:blipFill>
              <p:spPr bwMode="auto">
                <a:xfrm>
                  <a:off x="2789847" y="2543803"/>
                  <a:ext cx="679693" cy="679694"/>
                </a:xfrm>
                <a:prstGeom prst="rect">
                  <a:avLst/>
                </a:prstGeom>
                <a:grpFill/>
                <a:ln>
                  <a:noFill/>
                </a:ln>
              </p:spPr>
            </p:pic>
            <p:sp>
              <p:nvSpPr>
                <p:cNvPr id="41" name="椭圆 40">
                  <a:extLst>
                    <a:ext uri="{FF2B5EF4-FFF2-40B4-BE49-F238E27FC236}">
                      <a16:creationId xmlns:a16="http://schemas.microsoft.com/office/drawing/2014/main" xmlns="" id="{1DC9D470-432F-4BFA-ABAB-02750210E923}"/>
                    </a:ext>
                  </a:extLst>
                </p:cNvPr>
                <p:cNvSpPr/>
                <p:nvPr/>
              </p:nvSpPr>
              <p:spPr>
                <a:xfrm>
                  <a:off x="2828465" y="2582422"/>
                  <a:ext cx="602456" cy="602456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399" kern="0">
                    <a:solidFill>
                      <a:srgbClr val="666666"/>
                    </a:solidFill>
                    <a:latin typeface="Arial" panose="020B0604020202020204" pitchFamily="34" charset="0"/>
                    <a:ea typeface="思源黑体 CN Bold" panose="020B0800000000000000"/>
                    <a:cs typeface="Arial" panose="020B0604020202020204" pitchFamily="34" charset="0"/>
                  </a:endParaRPr>
                </a:p>
              </p:txBody>
            </p:sp>
          </p:grpSp>
          <p:pic>
            <p:nvPicPr>
              <p:cNvPr id="39" name="图片 38">
                <a:extLst>
                  <a:ext uri="{FF2B5EF4-FFF2-40B4-BE49-F238E27FC236}">
                    <a16:creationId xmlns:a16="http://schemas.microsoft.com/office/drawing/2014/main" xmlns="" id="{86A375B1-D547-42CB-852E-FB51C19A0F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19042" y="4031781"/>
                <a:ext cx="415568" cy="443011"/>
              </a:xfrm>
              <a:prstGeom prst="rect">
                <a:avLst/>
              </a:prstGeom>
              <a:grpFill/>
            </p:spPr>
          </p:pic>
        </p:grp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xmlns="" id="{A693B006-DFF0-4692-98DF-987287C21A2E}"/>
                </a:ext>
              </a:extLst>
            </p:cNvPr>
            <p:cNvCxnSpPr/>
            <p:nvPr/>
          </p:nvCxnSpPr>
          <p:spPr>
            <a:xfrm>
              <a:off x="891058" y="1703892"/>
              <a:ext cx="3844126" cy="0"/>
            </a:xfrm>
            <a:prstGeom prst="line">
              <a:avLst/>
            </a:prstGeom>
            <a:gradFill>
              <a:gsLst>
                <a:gs pos="0">
                  <a:srgbClr val="EBEBEB">
                    <a:lumMod val="50000"/>
                    <a:alpha val="0"/>
                  </a:srgbClr>
                </a:gs>
                <a:gs pos="100000">
                  <a:srgbClr val="666666">
                    <a:alpha val="19000"/>
                  </a:srgbClr>
                </a:gs>
              </a:gsLst>
              <a:lin ang="5400000" scaled="0"/>
            </a:gradFill>
            <a:ln w="9525" cap="flat" cmpd="sng" algn="ctr">
              <a:gradFill>
                <a:gsLst>
                  <a:gs pos="50000">
                    <a:srgbClr val="666666">
                      <a:lumMod val="50000"/>
                    </a:srgbClr>
                  </a:gs>
                  <a:gs pos="100000">
                    <a:srgbClr val="666666">
                      <a:lumMod val="50000"/>
                      <a:alpha val="0"/>
                    </a:srgbClr>
                  </a:gs>
                  <a:gs pos="0">
                    <a:srgbClr val="666666">
                      <a:alpha val="0"/>
                    </a:srgbClr>
                  </a:gs>
                </a:gsLst>
                <a:lin ang="0" scaled="0"/>
              </a:gradFill>
              <a:prstDash val="solid"/>
              <a:miter lim="800000"/>
            </a:ln>
            <a:effectLst/>
          </p:spPr>
        </p:cxn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xmlns="" id="{6018DB17-B4D4-47E2-8DD6-54933C84A258}"/>
                </a:ext>
              </a:extLst>
            </p:cNvPr>
            <p:cNvGrpSpPr/>
            <p:nvPr/>
          </p:nvGrpSpPr>
          <p:grpSpPr>
            <a:xfrm>
              <a:off x="3121934" y="1832211"/>
              <a:ext cx="632715" cy="548829"/>
              <a:chOff x="2789847" y="2543803"/>
              <a:chExt cx="679693" cy="679694"/>
            </a:xfrm>
            <a:solidFill>
              <a:srgbClr val="FFFFFF"/>
            </a:solidFill>
          </p:grpSpPr>
          <p:pic>
            <p:nvPicPr>
              <p:cNvPr id="36" name="Picture 8" descr="I:\2019\55 巴展\蔡光泽——黄理强、何旭峰展岛\云边\0219\2\2c.png">
                <a:extLst>
                  <a:ext uri="{FF2B5EF4-FFF2-40B4-BE49-F238E27FC236}">
                    <a16:creationId xmlns:a16="http://schemas.microsoft.com/office/drawing/2014/main" xmlns="" id="{B21BC70B-13FB-417E-9B2D-87FC2069B50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rgbClr val="FFFFFF">
                    <a:tint val="45000"/>
                    <a:satMod val="400000"/>
                  </a:srgbClr>
                </a:duotone>
              </a:blip>
              <a:srcRect/>
              <a:stretch>
                <a:fillRect/>
              </a:stretch>
            </p:blipFill>
            <p:spPr bwMode="auto">
              <a:xfrm>
                <a:off x="2789847" y="2543803"/>
                <a:ext cx="679693" cy="679694"/>
              </a:xfrm>
              <a:prstGeom prst="rect">
                <a:avLst/>
              </a:prstGeom>
              <a:grpFill/>
              <a:ln>
                <a:noFill/>
              </a:ln>
            </p:spPr>
          </p:pic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xmlns="" id="{9E9039FD-0F38-4BC0-BE6A-E88F7561D7F5}"/>
                  </a:ext>
                </a:extLst>
              </p:cNvPr>
              <p:cNvSpPr/>
              <p:nvPr/>
            </p:nvSpPr>
            <p:spPr>
              <a:xfrm>
                <a:off x="2828465" y="2582422"/>
                <a:ext cx="602456" cy="602456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zh-CN" altLang="en-US" sz="1399" kern="0">
                  <a:solidFill>
                    <a:srgbClr val="666666"/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xmlns="" id="{CF5E0D21-A79C-4676-AB65-8D5E43CC6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23674" y="1937750"/>
              <a:ext cx="439340" cy="337747"/>
            </a:xfrm>
            <a:prstGeom prst="rect">
              <a:avLst/>
            </a:prstGeom>
          </p:spPr>
        </p:pic>
        <p:sp>
          <p:nvSpPr>
            <p:cNvPr id="22" name="文本框 14">
              <a:extLst>
                <a:ext uri="{FF2B5EF4-FFF2-40B4-BE49-F238E27FC236}">
                  <a16:creationId xmlns:a16="http://schemas.microsoft.com/office/drawing/2014/main" xmlns="" id="{70348EF6-D31F-432C-9F6D-FE2826B74243}"/>
                </a:ext>
              </a:extLst>
            </p:cNvPr>
            <p:cNvSpPr txBox="1"/>
            <p:nvPr/>
          </p:nvSpPr>
          <p:spPr>
            <a:xfrm>
              <a:off x="3121934" y="2434982"/>
              <a:ext cx="731920" cy="53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3651">
                <a:defRPr/>
              </a:pPr>
              <a:r>
                <a:rPr lang="en-US" altLang="zh-CN" sz="700" kern="0" dirty="0" err="1">
                  <a:solidFill>
                    <a:srgbClr val="666666">
                      <a:lumMod val="5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Linkerd</a:t>
              </a:r>
              <a:r>
                <a:rPr lang="en-US" altLang="zh-CN" sz="700" kern="0" dirty="0">
                  <a:solidFill>
                    <a:srgbClr val="666666">
                      <a:lumMod val="5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-proxy</a:t>
              </a:r>
              <a:endParaRPr lang="zh-CN" altLang="en-US" sz="700" kern="0" dirty="0">
                <a:solidFill>
                  <a:srgbClr val="666666">
                    <a:lumMod val="50000"/>
                  </a:srgbClr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23" name="文本框 14">
              <a:extLst>
                <a:ext uri="{FF2B5EF4-FFF2-40B4-BE49-F238E27FC236}">
                  <a16:creationId xmlns:a16="http://schemas.microsoft.com/office/drawing/2014/main" xmlns="" id="{8FCA64B9-5F20-40E9-940A-DA7B51A51FB5}"/>
                </a:ext>
              </a:extLst>
            </p:cNvPr>
            <p:cNvSpPr txBox="1"/>
            <p:nvPr/>
          </p:nvSpPr>
          <p:spPr>
            <a:xfrm>
              <a:off x="4309751" y="1555317"/>
              <a:ext cx="425434" cy="53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3651">
                <a:defRPr/>
              </a:pPr>
              <a:r>
                <a:rPr lang="en-US" altLang="zh-CN" sz="700" b="1" kern="0" dirty="0">
                  <a:solidFill>
                    <a:srgbClr val="666666">
                      <a:lumMod val="60000"/>
                      <a:lumOff val="4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 control plane</a:t>
              </a:r>
              <a:endParaRPr lang="zh-CN" altLang="en-US" sz="700" b="1" kern="0" dirty="0">
                <a:solidFill>
                  <a:srgbClr val="666666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24" name="文本框 14">
              <a:extLst>
                <a:ext uri="{FF2B5EF4-FFF2-40B4-BE49-F238E27FC236}">
                  <a16:creationId xmlns:a16="http://schemas.microsoft.com/office/drawing/2014/main" xmlns="" id="{D145D493-D80E-4C2E-B237-34DF76759648}"/>
                </a:ext>
              </a:extLst>
            </p:cNvPr>
            <p:cNvSpPr txBox="1"/>
            <p:nvPr/>
          </p:nvSpPr>
          <p:spPr>
            <a:xfrm>
              <a:off x="4310350" y="1752494"/>
              <a:ext cx="425434" cy="53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3651">
                <a:defRPr/>
              </a:pPr>
              <a:r>
                <a:rPr lang="en-US" altLang="zh-CN" sz="700" b="1" kern="0" dirty="0">
                  <a:solidFill>
                    <a:srgbClr val="666666">
                      <a:lumMod val="60000"/>
                      <a:lumOff val="4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data plane</a:t>
              </a:r>
              <a:endParaRPr lang="zh-CN" altLang="en-US" sz="700" b="1" kern="0" dirty="0">
                <a:solidFill>
                  <a:srgbClr val="666666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25" name="文本框 14">
              <a:extLst>
                <a:ext uri="{FF2B5EF4-FFF2-40B4-BE49-F238E27FC236}">
                  <a16:creationId xmlns:a16="http://schemas.microsoft.com/office/drawing/2014/main" xmlns="" id="{0C1AB095-B7BD-4704-80EE-8B624C03FC53}"/>
                </a:ext>
              </a:extLst>
            </p:cNvPr>
            <p:cNvSpPr txBox="1"/>
            <p:nvPr/>
          </p:nvSpPr>
          <p:spPr>
            <a:xfrm>
              <a:off x="2443646" y="1376592"/>
              <a:ext cx="417578" cy="53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3651">
                <a:defRPr/>
              </a:pPr>
              <a:r>
                <a:rPr lang="en-US" altLang="zh-CN" sz="700" kern="0" dirty="0" err="1">
                  <a:solidFill>
                    <a:srgbClr val="666666">
                      <a:lumMod val="5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Istio</a:t>
              </a:r>
              <a:endParaRPr lang="zh-CN" altLang="en-US" sz="700" kern="0" dirty="0">
                <a:solidFill>
                  <a:srgbClr val="666666">
                    <a:lumMod val="50000"/>
                  </a:srgbClr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  <a:sym typeface="+mn-lt"/>
              </a:endParaRP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xmlns="" id="{27344416-FE3C-4751-AAC1-06B0A0352894}"/>
                </a:ext>
              </a:extLst>
            </p:cNvPr>
            <p:cNvGrpSpPr/>
            <p:nvPr/>
          </p:nvGrpSpPr>
          <p:grpSpPr>
            <a:xfrm>
              <a:off x="1902987" y="1120880"/>
              <a:ext cx="621030" cy="562614"/>
              <a:chOff x="5032270" y="3259282"/>
              <a:chExt cx="679693" cy="692249"/>
            </a:xfrm>
            <a:solidFill>
              <a:srgbClr val="FFFFFF"/>
            </a:solidFill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xmlns="" id="{C9CFFA25-0C93-4788-AF25-E8B133676604}"/>
                  </a:ext>
                </a:extLst>
              </p:cNvPr>
              <p:cNvGrpSpPr/>
              <p:nvPr/>
            </p:nvGrpSpPr>
            <p:grpSpPr>
              <a:xfrm>
                <a:off x="5032270" y="3259282"/>
                <a:ext cx="679693" cy="692249"/>
                <a:chOff x="2992515" y="2520751"/>
                <a:chExt cx="679693" cy="692249"/>
              </a:xfrm>
              <a:grpFill/>
            </p:grpSpPr>
            <p:pic>
              <p:nvPicPr>
                <p:cNvPr id="34" name="Picture 8" descr="I:\2019\55 巴展\蔡光泽——黄理强、何旭峰展岛\云边\0219\2\2c.png">
                  <a:extLst>
                    <a:ext uri="{FF2B5EF4-FFF2-40B4-BE49-F238E27FC236}">
                      <a16:creationId xmlns:a16="http://schemas.microsoft.com/office/drawing/2014/main" xmlns="" id="{EE95969A-C779-43EE-B40D-FE00BD3BA7D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duotone>
                    <a:prstClr val="black"/>
                    <a:srgbClr val="FFFFFF">
                      <a:tint val="45000"/>
                      <a:satMod val="400000"/>
                    </a:srgbClr>
                  </a:duotone>
                </a:blip>
                <a:srcRect/>
                <a:stretch>
                  <a:fillRect/>
                </a:stretch>
              </p:blipFill>
              <p:spPr bwMode="auto">
                <a:xfrm>
                  <a:off x="2992515" y="2520751"/>
                  <a:ext cx="679693" cy="692249"/>
                </a:xfrm>
                <a:prstGeom prst="rect">
                  <a:avLst/>
                </a:prstGeom>
                <a:grpFill/>
              </p:spPr>
            </p:pic>
            <p:sp>
              <p:nvSpPr>
                <p:cNvPr id="35" name="椭圆 34">
                  <a:extLst>
                    <a:ext uri="{FF2B5EF4-FFF2-40B4-BE49-F238E27FC236}">
                      <a16:creationId xmlns:a16="http://schemas.microsoft.com/office/drawing/2014/main" xmlns="" id="{A07E3FE4-B187-4FEE-934A-C179F1F10538}"/>
                    </a:ext>
                  </a:extLst>
                </p:cNvPr>
                <p:cNvSpPr/>
                <p:nvPr/>
              </p:nvSpPr>
              <p:spPr>
                <a:xfrm>
                  <a:off x="3031133" y="2561748"/>
                  <a:ext cx="602458" cy="602455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399" kern="0">
                    <a:solidFill>
                      <a:srgbClr val="666666"/>
                    </a:solidFill>
                    <a:latin typeface="Arial" panose="020B0604020202020204" pitchFamily="34" charset="0"/>
                    <a:ea typeface="思源黑体 CN Bold" panose="020B0800000000000000"/>
                    <a:cs typeface="Arial" panose="020B0604020202020204" pitchFamily="34" charset="0"/>
                  </a:endParaRPr>
                </a:p>
              </p:txBody>
            </p:sp>
          </p:grpSp>
          <p:pic>
            <p:nvPicPr>
              <p:cNvPr id="33" name="Picture 2" descr="C:\Users\Administrator\Desktop\未标题-1.png">
                <a:extLst>
                  <a:ext uri="{FF2B5EF4-FFF2-40B4-BE49-F238E27FC236}">
                    <a16:creationId xmlns:a16="http://schemas.microsoft.com/office/drawing/2014/main" xmlns="" id="{264F25B6-8231-44D5-A795-C4F610FC0D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46695" y="3391837"/>
                <a:ext cx="294557" cy="400409"/>
              </a:xfrm>
              <a:prstGeom prst="rect">
                <a:avLst/>
              </a:prstGeom>
              <a:grpFill/>
              <a:ln>
                <a:noFill/>
              </a:ln>
              <a:extLst/>
            </p:spPr>
          </p:pic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xmlns="" id="{8CA97A9C-05C5-477A-9C18-284D460D5E6A}"/>
                </a:ext>
              </a:extLst>
            </p:cNvPr>
            <p:cNvGrpSpPr/>
            <p:nvPr/>
          </p:nvGrpSpPr>
          <p:grpSpPr>
            <a:xfrm>
              <a:off x="3935347" y="1850154"/>
              <a:ext cx="632715" cy="548829"/>
              <a:chOff x="2789847" y="2543803"/>
              <a:chExt cx="679693" cy="679694"/>
            </a:xfrm>
            <a:solidFill>
              <a:srgbClr val="FFFFFF"/>
            </a:solidFill>
          </p:grpSpPr>
          <p:pic>
            <p:nvPicPr>
              <p:cNvPr id="30" name="Picture 8" descr="I:\2019\55 巴展\蔡光泽——黄理强、何旭峰展岛\云边\0219\2\2c.png">
                <a:extLst>
                  <a:ext uri="{FF2B5EF4-FFF2-40B4-BE49-F238E27FC236}">
                    <a16:creationId xmlns:a16="http://schemas.microsoft.com/office/drawing/2014/main" xmlns="" id="{B373AE29-C5BF-46D5-8F18-D1D6441AEB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rgbClr val="FFFFFF">
                    <a:tint val="45000"/>
                    <a:satMod val="400000"/>
                  </a:srgbClr>
                </a:duotone>
              </a:blip>
              <a:srcRect/>
              <a:stretch>
                <a:fillRect/>
              </a:stretch>
            </p:blipFill>
            <p:spPr bwMode="auto">
              <a:xfrm>
                <a:off x="2789847" y="2543803"/>
                <a:ext cx="679693" cy="679694"/>
              </a:xfrm>
              <a:prstGeom prst="rect">
                <a:avLst/>
              </a:prstGeom>
              <a:grpFill/>
              <a:ln>
                <a:noFill/>
              </a:ln>
            </p:spPr>
          </p:pic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xmlns="" id="{6B700700-1F97-4C2B-84DA-40AB070D9302}"/>
                  </a:ext>
                </a:extLst>
              </p:cNvPr>
              <p:cNvSpPr/>
              <p:nvPr/>
            </p:nvSpPr>
            <p:spPr>
              <a:xfrm>
                <a:off x="2828465" y="2582422"/>
                <a:ext cx="602456" cy="602456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zh-CN" altLang="en-US" sz="1399" kern="0">
                  <a:solidFill>
                    <a:srgbClr val="666666"/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8" name="文本框 14">
              <a:extLst>
                <a:ext uri="{FF2B5EF4-FFF2-40B4-BE49-F238E27FC236}">
                  <a16:creationId xmlns:a16="http://schemas.microsoft.com/office/drawing/2014/main" xmlns="" id="{E1FC4F67-C34B-48FC-890C-21DD4BAA7C98}"/>
                </a:ext>
              </a:extLst>
            </p:cNvPr>
            <p:cNvSpPr txBox="1"/>
            <p:nvPr/>
          </p:nvSpPr>
          <p:spPr>
            <a:xfrm>
              <a:off x="3870808" y="2434982"/>
              <a:ext cx="731920" cy="53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683651">
                <a:defRPr/>
              </a:pPr>
              <a:r>
                <a:rPr lang="en-US" altLang="zh-CN" sz="700" kern="0" dirty="0" err="1">
                  <a:solidFill>
                    <a:srgbClr val="666666">
                      <a:lumMod val="50000"/>
                    </a:srgbClr>
                  </a:solidFill>
                  <a:latin typeface="Arial" panose="020B0604020202020204" pitchFamily="34" charset="0"/>
                  <a:ea typeface="思源黑体 CN Bold" panose="020B0800000000000000"/>
                  <a:cs typeface="Arial" panose="020B0604020202020204" pitchFamily="34" charset="0"/>
                  <a:sym typeface="+mn-lt"/>
                </a:rPr>
                <a:t>grpc</a:t>
              </a:r>
              <a:endParaRPr lang="zh-CN" altLang="en-US" sz="700" kern="0" dirty="0">
                <a:solidFill>
                  <a:srgbClr val="666666">
                    <a:lumMod val="50000"/>
                  </a:srgbClr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  <a:sym typeface="+mn-lt"/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xmlns="" id="{16A06B76-D005-4FB6-8E60-09B8FF2A5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62840" y="2054772"/>
              <a:ext cx="392160" cy="156642"/>
            </a:xfrm>
            <a:prstGeom prst="rect">
              <a:avLst/>
            </a:prstGeom>
          </p:spPr>
        </p:pic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xmlns="" id="{0FFCBD85-5FBE-4FC2-9159-913E4256E9F6}"/>
              </a:ext>
            </a:extLst>
          </p:cNvPr>
          <p:cNvGrpSpPr/>
          <p:nvPr/>
        </p:nvGrpSpPr>
        <p:grpSpPr>
          <a:xfrm>
            <a:off x="3508402" y="5262356"/>
            <a:ext cx="4546583" cy="424873"/>
            <a:chOff x="3127044" y="4659474"/>
            <a:chExt cx="4546583" cy="424873"/>
          </a:xfrm>
        </p:grpSpPr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xmlns="" id="{FB503B33-50C6-4EEF-9079-843FEB5C1761}"/>
                </a:ext>
              </a:extLst>
            </p:cNvPr>
            <p:cNvSpPr txBox="1"/>
            <p:nvPr/>
          </p:nvSpPr>
          <p:spPr>
            <a:xfrm>
              <a:off x="3287046" y="4757423"/>
              <a:ext cx="1231560" cy="258619"/>
            </a:xfrm>
            <a:prstGeom prst="rect">
              <a:avLst/>
            </a:prstGeom>
            <a:solidFill>
              <a:srgbClr val="DCEEEE"/>
            </a:solidFill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kumimoji="1" lang="en-US" altLang="zh-CN" sz="1200" dirty="0" err="1"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sockmap</a:t>
              </a:r>
              <a:endParaRPr kumimoji="1"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xmlns="" id="{788FF835-22C4-4B9E-9BE1-3DDD71734431}"/>
                </a:ext>
              </a:extLst>
            </p:cNvPr>
            <p:cNvSpPr txBox="1"/>
            <p:nvPr/>
          </p:nvSpPr>
          <p:spPr>
            <a:xfrm>
              <a:off x="4760918" y="4757423"/>
              <a:ext cx="1231560" cy="258619"/>
            </a:xfrm>
            <a:prstGeom prst="rect">
              <a:avLst/>
            </a:prstGeom>
            <a:solidFill>
              <a:srgbClr val="DCEEEE"/>
            </a:solidFill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kumimoji="1"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L4 </a:t>
              </a:r>
              <a:r>
                <a:rPr kumimoji="1" lang="en-US" altLang="zh-CN" sz="1200" dirty="0" err="1"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ebpf</a:t>
              </a:r>
              <a:endParaRPr kumimoji="1"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xmlns="" id="{201D69AF-AB62-45A9-B116-F02E825F6B6A}"/>
                </a:ext>
              </a:extLst>
            </p:cNvPr>
            <p:cNvSpPr txBox="1"/>
            <p:nvPr/>
          </p:nvSpPr>
          <p:spPr>
            <a:xfrm>
              <a:off x="6234790" y="4757423"/>
              <a:ext cx="1231560" cy="258619"/>
            </a:xfrm>
            <a:prstGeom prst="rect">
              <a:avLst/>
            </a:prstGeom>
            <a:solidFill>
              <a:srgbClr val="DCEEEE"/>
            </a:solidFill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kumimoji="1" lang="en-US" altLang="zh-CN" sz="1200" dirty="0" err="1"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sidecarless</a:t>
              </a:r>
              <a:endParaRPr kumimoji="1"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xmlns="" id="{6C8116E6-372D-4BAC-A24F-06E4A253E290}"/>
                </a:ext>
              </a:extLst>
            </p:cNvPr>
            <p:cNvSpPr/>
            <p:nvPr/>
          </p:nvSpPr>
          <p:spPr>
            <a:xfrm>
              <a:off x="3127044" y="4659474"/>
              <a:ext cx="4546583" cy="42487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E96DA473-5E71-4417-B8E0-77DB5288662F}"/>
              </a:ext>
            </a:extLst>
          </p:cNvPr>
          <p:cNvGrpSpPr/>
          <p:nvPr/>
        </p:nvGrpSpPr>
        <p:grpSpPr>
          <a:xfrm>
            <a:off x="6522780" y="1325286"/>
            <a:ext cx="1109217" cy="1092838"/>
            <a:chOff x="2789847" y="2543803"/>
            <a:chExt cx="679693" cy="679694"/>
          </a:xfrm>
          <a:solidFill>
            <a:srgbClr val="FFFFFF"/>
          </a:solidFill>
        </p:grpSpPr>
        <p:pic>
          <p:nvPicPr>
            <p:cNvPr id="56" name="Picture 8" descr="I:\2019\55 巴展\蔡光泽——黄理强、何旭峰展岛\云边\0219\2\2c.png">
              <a:extLst>
                <a:ext uri="{FF2B5EF4-FFF2-40B4-BE49-F238E27FC236}">
                  <a16:creationId xmlns:a16="http://schemas.microsoft.com/office/drawing/2014/main" xmlns="" id="{FF5A7D0E-70C0-4431-B347-7E5FE5B9E9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FFFFFF">
                  <a:tint val="45000"/>
                  <a:satMod val="400000"/>
                </a:srgbClr>
              </a:duotone>
            </a:blip>
            <a:srcRect/>
            <a:stretch>
              <a:fillRect/>
            </a:stretch>
          </p:blipFill>
          <p:spPr bwMode="auto">
            <a:xfrm>
              <a:off x="2789847" y="2543803"/>
              <a:ext cx="679693" cy="679694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57" name="椭圆 56">
              <a:extLst>
                <a:ext uri="{FF2B5EF4-FFF2-40B4-BE49-F238E27FC236}">
                  <a16:creationId xmlns:a16="http://schemas.microsoft.com/office/drawing/2014/main" xmlns="" id="{00A3CAAF-4B65-4DE3-8605-5DFB01028B67}"/>
                </a:ext>
              </a:extLst>
            </p:cNvPr>
            <p:cNvSpPr/>
            <p:nvPr/>
          </p:nvSpPr>
          <p:spPr>
            <a:xfrm>
              <a:off x="2828465" y="2582422"/>
              <a:ext cx="602456" cy="602456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399" kern="0">
                <a:solidFill>
                  <a:srgbClr val="666666"/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</a:endParaRP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xmlns="" id="{FE03A7D9-AAFD-416E-8D8A-4E10B7F91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8227" y="1543078"/>
            <a:ext cx="695176" cy="607876"/>
          </a:xfrm>
          <a:prstGeom prst="rect">
            <a:avLst/>
          </a:prstGeom>
        </p:spPr>
      </p:pic>
      <p:sp>
        <p:nvSpPr>
          <p:cNvPr id="59" name="文本框 14">
            <a:extLst>
              <a:ext uri="{FF2B5EF4-FFF2-40B4-BE49-F238E27FC236}">
                <a16:creationId xmlns:a16="http://schemas.microsoft.com/office/drawing/2014/main" xmlns="" id="{77136BAA-20A8-40CB-8DE9-7FB2D311EA5B}"/>
              </a:ext>
            </a:extLst>
          </p:cNvPr>
          <p:cNvSpPr txBox="1"/>
          <p:nvPr/>
        </p:nvSpPr>
        <p:spPr>
          <a:xfrm>
            <a:off x="7686162" y="1931949"/>
            <a:ext cx="649794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651">
              <a:defRPr/>
            </a:pPr>
            <a:r>
              <a:rPr lang="en-US" altLang="zh-CN" sz="700" kern="0" dirty="0">
                <a:solidFill>
                  <a:srgbClr val="666666">
                    <a:lumMod val="50000"/>
                  </a:srgbClr>
                </a:solidFill>
                <a:latin typeface="Arial" panose="020B0604020202020204" pitchFamily="34" charset="0"/>
                <a:ea typeface="思源黑体 CN Bold" panose="020B0800000000000000"/>
                <a:cs typeface="Arial" panose="020B0604020202020204" pitchFamily="34" charset="0"/>
                <a:sym typeface="+mn-lt"/>
              </a:rPr>
              <a:t>linkerd2</a:t>
            </a:r>
            <a:endParaRPr lang="zh-CN" altLang="en-US" sz="700" kern="0" dirty="0">
              <a:solidFill>
                <a:srgbClr val="666666">
                  <a:lumMod val="50000"/>
                </a:srgbClr>
              </a:solidFill>
              <a:latin typeface="Arial" panose="020B0604020202020204" pitchFamily="34" charset="0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5157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65076"/>
            <a:ext cx="6511740" cy="662782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性能分析 </a:t>
            </a:r>
            <a:r>
              <a:rPr kumimoji="1" lang="en-US" altLang="zh-CN" dirty="0">
                <a:solidFill>
                  <a:schemeClr val="bg1"/>
                </a:solidFill>
              </a:rPr>
              <a:t>&amp; </a:t>
            </a:r>
            <a:r>
              <a:rPr kumimoji="1" lang="zh-CN" altLang="en-US" dirty="0">
                <a:solidFill>
                  <a:schemeClr val="bg1"/>
                </a:solidFill>
              </a:rPr>
              <a:t>我们的思考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B34FBF1D-5B48-46B2-9E0C-C72238748DE0}"/>
              </a:ext>
            </a:extLst>
          </p:cNvPr>
          <p:cNvSpPr txBox="1"/>
          <p:nvPr/>
        </p:nvSpPr>
        <p:spPr>
          <a:xfrm>
            <a:off x="2808263" y="3093744"/>
            <a:ext cx="12474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耗时分布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1986A44B-D1E1-44B5-9E1A-588766116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362" y="3526664"/>
            <a:ext cx="5112590" cy="234977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xmlns="" id="{25DEED3A-CDAD-44A3-A306-C86A90B440C9}"/>
              </a:ext>
            </a:extLst>
          </p:cNvPr>
          <p:cNvSpPr/>
          <p:nvPr/>
        </p:nvSpPr>
        <p:spPr>
          <a:xfrm>
            <a:off x="6611772" y="1069060"/>
            <a:ext cx="5151603" cy="19800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性能分析：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网格耗时分布可以看出：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架构引入大量时延开销，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流量编排只占网格总开销的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10%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，大部分开销在数据拷贝、多出两次的建链通信、上下文切换调度等。</a:t>
            </a:r>
            <a:endParaRPr lang="en-US" altLang="zh-CN" sz="1399" b="1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034">
              <a:lnSpc>
                <a:spcPts val="2000"/>
              </a:lnSpc>
              <a:defRPr/>
            </a:pPr>
            <a:endParaRPr lang="en-US" altLang="zh-CN" sz="1399" b="1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034">
              <a:lnSpc>
                <a:spcPts val="2000"/>
              </a:lnSpc>
              <a:defRPr/>
            </a:pPr>
            <a:r>
              <a:rPr lang="zh-CN" altLang="en-US" sz="1399" b="1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我们的思考：</a:t>
            </a:r>
            <a:endParaRPr lang="en-US" altLang="zh-CN" sz="1399" b="1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034">
              <a:lnSpc>
                <a:spcPts val="2000"/>
              </a:lnSpc>
              <a:defRPr/>
            </a:pPr>
            <a:r>
              <a:rPr lang="zh-CN" altLang="en-US" sz="1399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实现应用透明、高效、低底噪的服务网格基础设施，提供高性能</a:t>
            </a:r>
            <a:r>
              <a:rPr lang="en-US" altLang="zh-CN" sz="1399" kern="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sidecarless</a:t>
            </a:r>
            <a:r>
              <a:rPr lang="zh-CN" altLang="en-US" sz="1399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网格数据面。</a:t>
            </a:r>
            <a:endParaRPr lang="en-US" altLang="zh-CN" sz="1399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17">
            <a:extLst>
              <a:ext uri="{FF2B5EF4-FFF2-40B4-BE49-F238E27FC236}">
                <a16:creationId xmlns:a16="http://schemas.microsoft.com/office/drawing/2014/main" xmlns="" id="{1F382A93-650B-4B43-9ACC-AA849D739DCF}"/>
              </a:ext>
            </a:extLst>
          </p:cNvPr>
          <p:cNvGrpSpPr>
            <a:grpSpLocks/>
          </p:cNvGrpSpPr>
          <p:nvPr/>
        </p:nvGrpSpPr>
        <p:grpSpPr bwMode="auto">
          <a:xfrm>
            <a:off x="577036" y="1473245"/>
            <a:ext cx="5356140" cy="1540065"/>
            <a:chOff x="4068053" y="4869160"/>
            <a:chExt cx="5058522" cy="100951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EB2BD228-F3DB-4B64-9EFF-52F03AD819AF}"/>
                </a:ext>
              </a:extLst>
            </p:cNvPr>
            <p:cNvSpPr/>
            <p:nvPr/>
          </p:nvSpPr>
          <p:spPr>
            <a:xfrm>
              <a:off x="4791984" y="5227886"/>
              <a:ext cx="80965" cy="373011"/>
            </a:xfrm>
            <a:prstGeom prst="rect">
              <a:avLst/>
            </a:prstGeom>
            <a:solidFill>
              <a:srgbClr val="E6F4ED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F0AF0F46-AAC6-42FF-BE07-751AF9E397C0}"/>
                </a:ext>
              </a:extLst>
            </p:cNvPr>
            <p:cNvSpPr/>
            <p:nvPr/>
          </p:nvSpPr>
          <p:spPr>
            <a:xfrm>
              <a:off x="4872949" y="5469152"/>
              <a:ext cx="341328" cy="131744"/>
            </a:xfrm>
            <a:prstGeom prst="rect">
              <a:avLst/>
            </a:prstGeom>
            <a:solidFill>
              <a:srgbClr val="2D2D8A">
                <a:lumMod val="20000"/>
                <a:lumOff val="8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xmlns="" id="{4FB96F5B-62B9-48F0-8D7C-35555C2EC817}"/>
                </a:ext>
              </a:extLst>
            </p:cNvPr>
            <p:cNvSpPr/>
            <p:nvPr/>
          </p:nvSpPr>
          <p:spPr>
            <a:xfrm>
              <a:off x="5436536" y="5213600"/>
              <a:ext cx="79378" cy="387297"/>
            </a:xfrm>
            <a:prstGeom prst="rect">
              <a:avLst/>
            </a:prstGeom>
            <a:solidFill>
              <a:srgbClr val="E6F4ED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xmlns="" id="{261F951B-1D26-404A-B612-254DD63C4771}"/>
                </a:ext>
              </a:extLst>
            </p:cNvPr>
            <p:cNvSpPr/>
            <p:nvPr/>
          </p:nvSpPr>
          <p:spPr>
            <a:xfrm>
              <a:off x="5930269" y="5219949"/>
              <a:ext cx="77791" cy="380948"/>
            </a:xfrm>
            <a:prstGeom prst="rect">
              <a:avLst/>
            </a:prstGeom>
            <a:solidFill>
              <a:srgbClr val="E6F4ED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xmlns="" id="{5E790B44-536C-4691-A9F5-D81153A60EA9}"/>
                </a:ext>
              </a:extLst>
            </p:cNvPr>
            <p:cNvSpPr/>
            <p:nvPr/>
          </p:nvSpPr>
          <p:spPr>
            <a:xfrm>
              <a:off x="6011236" y="5469152"/>
              <a:ext cx="347677" cy="131744"/>
            </a:xfrm>
            <a:prstGeom prst="rect">
              <a:avLst/>
            </a:prstGeom>
            <a:solidFill>
              <a:srgbClr val="2D2D8A">
                <a:lumMod val="20000"/>
                <a:lumOff val="8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xmlns="" id="{8FE63B6B-CB53-41F3-B4AD-BAB75129162C}"/>
                </a:ext>
              </a:extLst>
            </p:cNvPr>
            <p:cNvSpPr/>
            <p:nvPr/>
          </p:nvSpPr>
          <p:spPr>
            <a:xfrm>
              <a:off x="6577997" y="5213600"/>
              <a:ext cx="79378" cy="387297"/>
            </a:xfrm>
            <a:prstGeom prst="rect">
              <a:avLst/>
            </a:prstGeom>
            <a:solidFill>
              <a:srgbClr val="E6F4ED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xmlns="" id="{66D13BA0-9904-448F-97FF-B516AF6C5593}"/>
                </a:ext>
              </a:extLst>
            </p:cNvPr>
            <p:cNvSpPr/>
            <p:nvPr/>
          </p:nvSpPr>
          <p:spPr>
            <a:xfrm>
              <a:off x="6581172" y="5091379"/>
              <a:ext cx="341328" cy="130157"/>
            </a:xfrm>
            <a:prstGeom prst="rect">
              <a:avLst/>
            </a:prstGeom>
            <a:solidFill>
              <a:srgbClr val="DAEDEF">
                <a:lumMod val="75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xmlns="" id="{1EC26905-EE40-4248-9054-9395873783E9}"/>
                </a:ext>
              </a:extLst>
            </p:cNvPr>
            <p:cNvSpPr/>
            <p:nvPr/>
          </p:nvSpPr>
          <p:spPr>
            <a:xfrm>
              <a:off x="6922500" y="5110427"/>
              <a:ext cx="225435" cy="10952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xmlns="" id="{20937EBC-3755-4267-8FE6-2CFFCC83931A}"/>
                </a:ext>
              </a:extLst>
            </p:cNvPr>
            <p:cNvSpPr/>
            <p:nvPr/>
          </p:nvSpPr>
          <p:spPr>
            <a:xfrm>
              <a:off x="7070143" y="5213600"/>
              <a:ext cx="77791" cy="380948"/>
            </a:xfrm>
            <a:prstGeom prst="rect">
              <a:avLst/>
            </a:prstGeom>
            <a:solidFill>
              <a:srgbClr val="E6F4ED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xmlns="" id="{DD2C532E-BA59-487A-B998-943595536C9D}"/>
                </a:ext>
              </a:extLst>
            </p:cNvPr>
            <p:cNvSpPr/>
            <p:nvPr/>
          </p:nvSpPr>
          <p:spPr>
            <a:xfrm>
              <a:off x="7147934" y="5469152"/>
              <a:ext cx="347677" cy="122220"/>
            </a:xfrm>
            <a:prstGeom prst="rect">
              <a:avLst/>
            </a:prstGeom>
            <a:solidFill>
              <a:srgbClr val="2D2D8A">
                <a:lumMod val="20000"/>
                <a:lumOff val="8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CE65F2B0-324E-4869-86C9-EFDAB6E8714F}"/>
                </a:ext>
              </a:extLst>
            </p:cNvPr>
            <p:cNvSpPr/>
            <p:nvPr/>
          </p:nvSpPr>
          <p:spPr>
            <a:xfrm>
              <a:off x="7716284" y="5219949"/>
              <a:ext cx="77790" cy="373012"/>
            </a:xfrm>
            <a:prstGeom prst="rect">
              <a:avLst/>
            </a:prstGeom>
            <a:solidFill>
              <a:srgbClr val="E6F4ED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xmlns="" id="{39F1B106-F5B8-4293-B6CE-6AEBE38123CC}"/>
                </a:ext>
              </a:extLst>
            </p:cNvPr>
            <p:cNvSpPr/>
            <p:nvPr/>
          </p:nvSpPr>
          <p:spPr>
            <a:xfrm>
              <a:off x="4588775" y="4986619"/>
              <a:ext cx="488971" cy="241267"/>
            </a:xfrm>
            <a:prstGeom prst="rect">
              <a:avLst/>
            </a:prstGeom>
            <a:solidFill>
              <a:srgbClr val="DAEDEF">
                <a:lumMod val="20000"/>
                <a:lumOff val="8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serviceA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xmlns="" id="{48A54AAC-91ED-4ABE-8929-EF4CF949DE8B}"/>
                </a:ext>
              </a:extLst>
            </p:cNvPr>
            <p:cNvSpPr/>
            <p:nvPr/>
          </p:nvSpPr>
          <p:spPr>
            <a:xfrm>
              <a:off x="5436536" y="4869160"/>
              <a:ext cx="571524" cy="241267"/>
            </a:xfrm>
            <a:prstGeom prst="rect">
              <a:avLst/>
            </a:prstGeom>
            <a:solidFill>
              <a:srgbClr val="DAEDEF">
                <a:lumMod val="20000"/>
                <a:lumOff val="8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sidecar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xmlns="" id="{41E826F2-3597-4522-9A0B-8DF575ADCB7F}"/>
                </a:ext>
              </a:extLst>
            </p:cNvPr>
            <p:cNvSpPr/>
            <p:nvPr/>
          </p:nvSpPr>
          <p:spPr>
            <a:xfrm>
              <a:off x="6581172" y="4869160"/>
              <a:ext cx="566762" cy="241267"/>
            </a:xfrm>
            <a:prstGeom prst="rect">
              <a:avLst/>
            </a:prstGeom>
            <a:solidFill>
              <a:srgbClr val="DAEDEF">
                <a:lumMod val="20000"/>
                <a:lumOff val="8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sidecar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xmlns="" id="{4FD67595-CF06-4D29-8087-6CE6D6909722}"/>
                </a:ext>
              </a:extLst>
            </p:cNvPr>
            <p:cNvSpPr/>
            <p:nvPr/>
          </p:nvSpPr>
          <p:spPr>
            <a:xfrm>
              <a:off x="7509900" y="4972333"/>
              <a:ext cx="490558" cy="241267"/>
            </a:xfrm>
            <a:prstGeom prst="rect">
              <a:avLst/>
            </a:prstGeom>
            <a:solidFill>
              <a:srgbClr val="DAEDEF">
                <a:lumMod val="20000"/>
                <a:lumOff val="8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800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ervice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B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xmlns="" id="{5C578F50-7C31-426E-89DD-9DB74CA18FCF}"/>
                </a:ext>
              </a:extLst>
            </p:cNvPr>
            <p:cNvCxnSpPr/>
            <p:nvPr/>
          </p:nvCxnSpPr>
          <p:spPr>
            <a:xfrm>
              <a:off x="4314126" y="5392963"/>
              <a:ext cx="3816513" cy="0"/>
            </a:xfrm>
            <a:prstGeom prst="line">
              <a:avLst/>
            </a:prstGeom>
            <a:solidFill>
              <a:srgbClr val="E6F4ED"/>
            </a:solidFill>
            <a:ln w="12700" cap="flat" cmpd="sng" algn="ctr">
              <a:solidFill>
                <a:srgbClr val="000000"/>
              </a:solidFill>
              <a:prstDash val="dash"/>
            </a:ln>
            <a:effectLst/>
          </p:spPr>
        </p:cxnSp>
        <p:sp>
          <p:nvSpPr>
            <p:cNvPr id="24" name="文本框 48">
              <a:extLst>
                <a:ext uri="{FF2B5EF4-FFF2-40B4-BE49-F238E27FC236}">
                  <a16:creationId xmlns:a16="http://schemas.microsoft.com/office/drawing/2014/main" xmlns="" id="{DB0CC61C-5B3A-46E1-B5D8-C63387180F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1281" y="5253171"/>
              <a:ext cx="397921" cy="2723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700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user</a:t>
              </a:r>
            </a:p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700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700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kernel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xmlns="" id="{677C15B0-A729-472A-B455-686844F7BC81}"/>
                </a:ext>
              </a:extLst>
            </p:cNvPr>
            <p:cNvSpPr/>
            <p:nvPr/>
          </p:nvSpPr>
          <p:spPr>
            <a:xfrm>
              <a:off x="4068053" y="5729467"/>
              <a:ext cx="147643" cy="44444"/>
            </a:xfrm>
            <a:prstGeom prst="rect">
              <a:avLst/>
            </a:prstGeom>
            <a:solidFill>
              <a:srgbClr val="E6F4ED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文本框 50">
              <a:extLst>
                <a:ext uri="{FF2B5EF4-FFF2-40B4-BE49-F238E27FC236}">
                  <a16:creationId xmlns:a16="http://schemas.microsoft.com/office/drawing/2014/main" xmlns="" id="{268FC444-EB4E-4D9F-AB66-43DD3846FE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48486" y="5672390"/>
              <a:ext cx="922047" cy="200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7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上下文切换 </a:t>
              </a:r>
              <a:r>
                <a:rPr kumimoji="0" lang="en-US" altLang="zh-CN" sz="7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– 25%</a:t>
              </a:r>
              <a:endParaRPr kumimoji="0" lang="zh-CN" altLang="en-US" sz="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F2364C0D-9158-4977-A250-F0D40D71FC18}"/>
                </a:ext>
              </a:extLst>
            </p:cNvPr>
            <p:cNvSpPr/>
            <p:nvPr/>
          </p:nvSpPr>
          <p:spPr>
            <a:xfrm>
              <a:off x="5052345" y="5729467"/>
              <a:ext cx="147643" cy="44444"/>
            </a:xfrm>
            <a:prstGeom prst="rect">
              <a:avLst/>
            </a:prstGeom>
            <a:solidFill>
              <a:srgbClr val="2D2D8A">
                <a:lumMod val="20000"/>
                <a:lumOff val="8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文本框 53">
              <a:extLst>
                <a:ext uri="{FF2B5EF4-FFF2-40B4-BE49-F238E27FC236}">
                  <a16:creationId xmlns:a16="http://schemas.microsoft.com/office/drawing/2014/main" xmlns="" id="{89D53E1E-ABAA-4E9C-A43C-AD8472EAED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32368" y="5672390"/>
              <a:ext cx="742511" cy="200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7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协议栈 </a:t>
              </a:r>
              <a:r>
                <a:rPr kumimoji="0" lang="en-US" altLang="zh-CN" sz="7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– 40%</a:t>
              </a:r>
              <a:endParaRPr kumimoji="0" lang="zh-CN" altLang="en-US" sz="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xmlns="" id="{7DAEAB47-2A0E-4BC9-9870-7C63149D1054}"/>
                </a:ext>
              </a:extLst>
            </p:cNvPr>
            <p:cNvSpPr/>
            <p:nvPr/>
          </p:nvSpPr>
          <p:spPr>
            <a:xfrm>
              <a:off x="6035049" y="5729467"/>
              <a:ext cx="149231" cy="44444"/>
            </a:xfrm>
            <a:prstGeom prst="rect">
              <a:avLst/>
            </a:prstGeom>
            <a:solidFill>
              <a:srgbClr val="FFFF00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文本框 55">
              <a:extLst>
                <a:ext uri="{FF2B5EF4-FFF2-40B4-BE49-F238E27FC236}">
                  <a16:creationId xmlns:a16="http://schemas.microsoft.com/office/drawing/2014/main" xmlns="" id="{1CB5AD0F-D50D-401B-8C09-6B2B16A8F7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14723" y="5672390"/>
              <a:ext cx="879345" cy="131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700" kern="0" dirty="0" err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kumimoji="0" lang="en-US" altLang="zh-CN" sz="7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ptables</a:t>
              </a:r>
              <a:r>
                <a:rPr kumimoji="0" lang="zh-CN" altLang="en-US" sz="7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规则 </a:t>
              </a:r>
              <a:r>
                <a:rPr kumimoji="0" lang="en-US" altLang="zh-CN" sz="7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– 10%</a:t>
              </a:r>
              <a:endParaRPr kumimoji="0" lang="zh-CN" altLang="en-US" sz="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xmlns="" id="{907D7E72-B17F-4B8F-ABC1-437FB854B168}"/>
                </a:ext>
              </a:extLst>
            </p:cNvPr>
            <p:cNvSpPr/>
            <p:nvPr/>
          </p:nvSpPr>
          <p:spPr>
            <a:xfrm>
              <a:off x="7059031" y="5729467"/>
              <a:ext cx="149231" cy="44444"/>
            </a:xfrm>
            <a:prstGeom prst="rect">
              <a:avLst/>
            </a:prstGeom>
            <a:solidFill>
              <a:srgbClr val="DAEDEF">
                <a:lumMod val="75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" name="文本框 57">
              <a:extLst>
                <a:ext uri="{FF2B5EF4-FFF2-40B4-BE49-F238E27FC236}">
                  <a16:creationId xmlns:a16="http://schemas.microsoft.com/office/drawing/2014/main" xmlns="" id="{5CD2D175-AF55-49A9-9128-2180CE7652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58132" y="5678616"/>
              <a:ext cx="1135247" cy="200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sidecar</a:t>
              </a:r>
              <a:r>
                <a:rPr kumimoji="0" lang="zh-CN" alt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流量劫持 </a:t>
              </a:r>
              <a:r>
                <a:rPr kumimoji="0" lang="en-US" altLang="zh-CN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– 15%</a:t>
              </a:r>
              <a:endParaRPr kumimoji="0" lang="zh-CN" altLang="en-US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DA6C6AB0-DECA-4273-BA48-24029BDD98D4}"/>
                </a:ext>
              </a:extLst>
            </p:cNvPr>
            <p:cNvSpPr/>
            <p:nvPr/>
          </p:nvSpPr>
          <p:spPr>
            <a:xfrm>
              <a:off x="8182442" y="5734199"/>
              <a:ext cx="147644" cy="44444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4" name="文本框 59">
              <a:extLst>
                <a:ext uri="{FF2B5EF4-FFF2-40B4-BE49-F238E27FC236}">
                  <a16:creationId xmlns:a16="http://schemas.microsoft.com/office/drawing/2014/main" xmlns="" id="{E27E8255-4E89-4B3B-8A70-AFD9A23FE2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66130" y="5672389"/>
              <a:ext cx="760445" cy="14493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7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流量治理 </a:t>
              </a:r>
              <a:r>
                <a:rPr kumimoji="0" lang="en-US" altLang="zh-CN" sz="7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– 10%</a:t>
              </a:r>
              <a:endParaRPr kumimoji="0" lang="zh-CN" altLang="en-US" sz="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xmlns="" id="{56FFF238-974D-48CE-AACC-CEAE90D1CD8A}"/>
                </a:ext>
              </a:extLst>
            </p:cNvPr>
            <p:cNvSpPr/>
            <p:nvPr/>
          </p:nvSpPr>
          <p:spPr>
            <a:xfrm>
              <a:off x="5215864" y="5469152"/>
              <a:ext cx="222259" cy="131744"/>
            </a:xfrm>
            <a:prstGeom prst="rect">
              <a:avLst/>
            </a:prstGeom>
            <a:solidFill>
              <a:srgbClr val="FFFF00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xmlns="" id="{30068333-90FC-4227-873F-56593648D58D}"/>
                </a:ext>
              </a:extLst>
            </p:cNvPr>
            <p:cNvSpPr/>
            <p:nvPr/>
          </p:nvSpPr>
          <p:spPr>
            <a:xfrm>
              <a:off x="6355738" y="5469152"/>
              <a:ext cx="222259" cy="131744"/>
            </a:xfrm>
            <a:prstGeom prst="rect">
              <a:avLst/>
            </a:prstGeom>
            <a:solidFill>
              <a:srgbClr val="FFFF00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xmlns="" id="{A1790F97-2CF5-4219-B0C4-CFDCCF8FC37F}"/>
                </a:ext>
              </a:extLst>
            </p:cNvPr>
            <p:cNvSpPr/>
            <p:nvPr/>
          </p:nvSpPr>
          <p:spPr>
            <a:xfrm>
              <a:off x="7494024" y="5469152"/>
              <a:ext cx="222259" cy="122220"/>
            </a:xfrm>
            <a:prstGeom prst="rect">
              <a:avLst/>
            </a:prstGeom>
            <a:solidFill>
              <a:srgbClr val="FFFF00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xmlns="" id="{6859FA72-B698-4134-BD9D-1E394E1586FF}"/>
                </a:ext>
              </a:extLst>
            </p:cNvPr>
            <p:cNvSpPr/>
            <p:nvPr/>
          </p:nvSpPr>
          <p:spPr>
            <a:xfrm>
              <a:off x="5441299" y="5110427"/>
              <a:ext cx="341328" cy="103173"/>
            </a:xfrm>
            <a:prstGeom prst="rect">
              <a:avLst/>
            </a:prstGeom>
            <a:solidFill>
              <a:srgbClr val="DAEDEF">
                <a:lumMod val="75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B803DC65-1B26-47B7-BBA8-ABAF76B83A78}"/>
                </a:ext>
              </a:extLst>
            </p:cNvPr>
            <p:cNvSpPr/>
            <p:nvPr/>
          </p:nvSpPr>
          <p:spPr>
            <a:xfrm>
              <a:off x="5782626" y="5110427"/>
              <a:ext cx="227022" cy="103173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xmlns="" id="{25EAE995-7303-44FA-978A-D8A659596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772" y="3809147"/>
            <a:ext cx="4750884" cy="19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2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5188" y="80284"/>
            <a:ext cx="6511740" cy="662782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我们的做法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E44754B3-8A51-4D55-AD28-268D648C4386}"/>
              </a:ext>
            </a:extLst>
          </p:cNvPr>
          <p:cNvSpPr txBox="1"/>
          <p:nvPr/>
        </p:nvSpPr>
        <p:spPr>
          <a:xfrm>
            <a:off x="994464" y="1750957"/>
            <a:ext cx="79026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Sockmap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加速：对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sidecar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架构的网格数据面提供加速能力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/>
          </a:p>
          <a:p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能力卸载：通过可编程内核实现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原生的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L4~L7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高性能网格数据面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630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78374"/>
            <a:ext cx="6511740" cy="662782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err="1">
                <a:solidFill>
                  <a:schemeClr val="bg1"/>
                </a:solidFill>
              </a:rPr>
              <a:t>Sockmap</a:t>
            </a:r>
            <a:r>
              <a:rPr kumimoji="1" lang="zh-CN" altLang="en-US" dirty="0">
                <a:solidFill>
                  <a:schemeClr val="bg1"/>
                </a:solidFill>
              </a:rPr>
              <a:t>：加速网格数据面</a:t>
            </a:r>
            <a:r>
              <a:rPr kumimoji="1" lang="en-US" altLang="zh-CN" dirty="0">
                <a:solidFill>
                  <a:schemeClr val="bg1"/>
                </a:solidFill>
              </a:rPr>
              <a:t>,</a:t>
            </a:r>
            <a:r>
              <a:rPr kumimoji="1" lang="zh-CN" altLang="en-US" dirty="0">
                <a:solidFill>
                  <a:schemeClr val="bg1"/>
                </a:solidFill>
              </a:rPr>
              <a:t>时延优化</a:t>
            </a:r>
            <a:r>
              <a:rPr kumimoji="1" lang="en-US" altLang="zh-CN" dirty="0">
                <a:solidFill>
                  <a:schemeClr val="bg1"/>
                </a:solidFill>
              </a:rPr>
              <a:t>15+%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下箭头 1">
            <a:extLst>
              <a:ext uri="{FF2B5EF4-FFF2-40B4-BE49-F238E27FC236}">
                <a16:creationId xmlns:a16="http://schemas.microsoft.com/office/drawing/2014/main" xmlns="" id="{6EEA0CB3-BB08-45E6-A2FC-107F12F69A9A}"/>
              </a:ext>
            </a:extLst>
          </p:cNvPr>
          <p:cNvSpPr/>
          <p:nvPr/>
        </p:nvSpPr>
        <p:spPr>
          <a:xfrm>
            <a:off x="2923790" y="3777347"/>
            <a:ext cx="721298" cy="291734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D53DEE7C-3FFC-4E03-9ED7-DD27914D8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437" y="1063346"/>
            <a:ext cx="5392005" cy="252110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28A1DCD3-A5ED-4C24-A873-2249052A3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437" y="4315968"/>
            <a:ext cx="5392005" cy="172100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0290F9C0-DBB8-4AC2-AD5C-DB87B779EA3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868190" y="2305050"/>
            <a:ext cx="4233913" cy="337716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6FC5222E-4C3B-44DE-8738-211F846BAD15}"/>
              </a:ext>
            </a:extLst>
          </p:cNvPr>
          <p:cNvSpPr txBox="1"/>
          <p:nvPr/>
        </p:nvSpPr>
        <p:spPr>
          <a:xfrm>
            <a:off x="7111075" y="5775364"/>
            <a:ext cx="32864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长链接场景，平均时延相比原生网格降低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15+%</a:t>
            </a: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032615F0-8771-446B-9639-9B225E2E3DB0}"/>
              </a:ext>
            </a:extLst>
          </p:cNvPr>
          <p:cNvSpPr txBox="1"/>
          <p:nvPr/>
        </p:nvSpPr>
        <p:spPr>
          <a:xfrm>
            <a:off x="6868190" y="1000177"/>
            <a:ext cx="364009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关键技术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sockmap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重定向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间数据流，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优化内核协议栈路径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4F2D4F50-E800-41EF-AF1A-AF636072CFCA}"/>
              </a:ext>
            </a:extLst>
          </p:cNvPr>
          <p:cNvSpPr/>
          <p:nvPr/>
        </p:nvSpPr>
        <p:spPr>
          <a:xfrm>
            <a:off x="2231136" y="2204578"/>
            <a:ext cx="2002536" cy="1379870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1C15585C-BBAD-47BD-8D3D-2764DFDFABD2}"/>
              </a:ext>
            </a:extLst>
          </p:cNvPr>
          <p:cNvSpPr/>
          <p:nvPr/>
        </p:nvSpPr>
        <p:spPr>
          <a:xfrm>
            <a:off x="4443984" y="2204578"/>
            <a:ext cx="1399032" cy="1379870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4CD70EF2-2AF5-4291-9867-C9028FF289BA}"/>
              </a:ext>
            </a:extLst>
          </p:cNvPr>
          <p:cNvSpPr/>
          <p:nvPr/>
        </p:nvSpPr>
        <p:spPr>
          <a:xfrm>
            <a:off x="643872" y="2204578"/>
            <a:ext cx="1399032" cy="1379870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27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378814"/>
            <a:ext cx="6511740" cy="662782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卸载：流量治理下沉</a:t>
            </a:r>
            <a:r>
              <a:rPr kumimoji="1" lang="en-US" altLang="zh-CN" dirty="0" err="1">
                <a:solidFill>
                  <a:schemeClr val="bg1"/>
                </a:solidFill>
              </a:rPr>
              <a:t>os</a:t>
            </a:r>
            <a:r>
              <a:rPr kumimoji="1" lang="zh-CN" altLang="en-US" dirty="0">
                <a:solidFill>
                  <a:schemeClr val="bg1"/>
                </a:solidFill>
              </a:rPr>
              <a:t>，构建</a:t>
            </a:r>
            <a:r>
              <a:rPr kumimoji="1" lang="en-US" altLang="zh-CN" dirty="0" err="1">
                <a:solidFill>
                  <a:schemeClr val="bg1"/>
                </a:solidFill>
              </a:rPr>
              <a:t>sidecarless</a:t>
            </a:r>
            <a:r>
              <a:rPr kumimoji="1" lang="zh-CN" altLang="en-US" dirty="0">
                <a:solidFill>
                  <a:schemeClr val="bg1"/>
                </a:solidFill>
              </a:rPr>
              <a:t>服务网格</a:t>
            </a:r>
            <a:br>
              <a:rPr kumimoji="1" lang="zh-CN" altLang="en-US" dirty="0">
                <a:solidFill>
                  <a:schemeClr val="bg1"/>
                </a:solidFill>
              </a:rPr>
            </a:b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63E28620-136F-4A83-814F-FACEA2DA27FC}"/>
              </a:ext>
            </a:extLst>
          </p:cNvPr>
          <p:cNvSpPr txBox="1"/>
          <p:nvPr/>
        </p:nvSpPr>
        <p:spPr>
          <a:xfrm>
            <a:off x="8147304" y="2295840"/>
            <a:ext cx="34930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无上下文切换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无数据拷贝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无代理通信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E370AB5C-98EC-456A-BA77-FA9FE4A625BC}"/>
              </a:ext>
            </a:extLst>
          </p:cNvPr>
          <p:cNvGrpSpPr/>
          <p:nvPr/>
        </p:nvGrpSpPr>
        <p:grpSpPr>
          <a:xfrm>
            <a:off x="1092596" y="1145615"/>
            <a:ext cx="6517878" cy="4727157"/>
            <a:chOff x="1092597" y="1145615"/>
            <a:chExt cx="6049703" cy="4727157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46B9366E-0DA9-46A7-A39D-B030EC351940}"/>
                </a:ext>
              </a:extLst>
            </p:cNvPr>
            <p:cNvSpPr txBox="1"/>
            <p:nvPr/>
          </p:nvSpPr>
          <p:spPr>
            <a:xfrm>
              <a:off x="2269923" y="1145615"/>
              <a:ext cx="3570208" cy="430887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en-US"/>
              </a:defPPr>
              <a:lvl1pPr lvl="0" defTabSz="914400">
                <a:defRPr sz="110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代理架构</a:t>
              </a:r>
              <a:endParaRPr kumimoji="0" lang="en-US" altLang="zh-CN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数据面引入额外时延开销，无法满足时延敏感应用诉求</a:t>
              </a:r>
              <a:endParaRPr kumimoji="0" lang="en-US" altLang="zh-CN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xmlns="" id="{567FD3C6-2BDB-47B5-9938-D49C78720671}"/>
                </a:ext>
              </a:extLst>
            </p:cNvPr>
            <p:cNvGrpSpPr/>
            <p:nvPr/>
          </p:nvGrpSpPr>
          <p:grpSpPr>
            <a:xfrm>
              <a:off x="1713546" y="3885325"/>
              <a:ext cx="4630310" cy="1987447"/>
              <a:chOff x="733443" y="3753795"/>
              <a:chExt cx="4630310" cy="1987447"/>
            </a:xfrm>
          </p:grpSpPr>
          <p:sp>
            <p:nvSpPr>
              <p:cNvPr id="55" name="TextBox 7">
                <a:extLst>
                  <a:ext uri="{FF2B5EF4-FFF2-40B4-BE49-F238E27FC236}">
                    <a16:creationId xmlns:a16="http://schemas.microsoft.com/office/drawing/2014/main" xmlns="" id="{72F3C702-58AB-45B9-81E8-375BC86E9E4E}"/>
                  </a:ext>
                </a:extLst>
              </p:cNvPr>
              <p:cNvSpPr txBox="1"/>
              <p:nvPr/>
            </p:nvSpPr>
            <p:spPr>
              <a:xfrm>
                <a:off x="1456663" y="4435595"/>
                <a:ext cx="3045196" cy="1305647"/>
              </a:xfrm>
              <a:prstGeom prst="rect">
                <a:avLst/>
              </a:prstGeom>
              <a:solidFill>
                <a:srgbClr val="DCEEEE"/>
              </a:solidFill>
            </p:spPr>
            <p:txBody>
              <a:bodyPr wrap="square" rtlCol="0" anchor="b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OS</a:t>
                </a:r>
                <a:endPara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TextBox 7">
                <a:extLst>
                  <a:ext uri="{FF2B5EF4-FFF2-40B4-BE49-F238E27FC236}">
                    <a16:creationId xmlns:a16="http://schemas.microsoft.com/office/drawing/2014/main" xmlns="" id="{0151CE04-52AE-4266-BE76-AD9E6631F1F6}"/>
                  </a:ext>
                </a:extLst>
              </p:cNvPr>
              <p:cNvSpPr txBox="1"/>
              <p:nvPr/>
            </p:nvSpPr>
            <p:spPr>
              <a:xfrm>
                <a:off x="1633297" y="4486516"/>
                <a:ext cx="2667261" cy="1002177"/>
              </a:xfrm>
              <a:prstGeom prst="rect">
                <a:avLst/>
              </a:prstGeom>
              <a:noFill/>
              <a:ln>
                <a:solidFill>
                  <a:sysClr val="window" lastClr="FFFFFF">
                    <a:lumMod val="50000"/>
                  </a:sysClr>
                </a:solidFill>
                <a:prstDash val="dash"/>
              </a:ln>
            </p:spPr>
            <p:txBody>
              <a:bodyPr wrap="square" rtlCol="0" anchor="t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Kmesh</a:t>
                </a:r>
                <a:endPara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TextBox 3">
                <a:extLst>
                  <a:ext uri="{FF2B5EF4-FFF2-40B4-BE49-F238E27FC236}">
                    <a16:creationId xmlns:a16="http://schemas.microsoft.com/office/drawing/2014/main" xmlns="" id="{AFEEE3E0-68C4-4B74-BBA7-0D315AA985B9}"/>
                  </a:ext>
                </a:extLst>
              </p:cNvPr>
              <p:cNvSpPr txBox="1"/>
              <p:nvPr/>
            </p:nvSpPr>
            <p:spPr>
              <a:xfrm>
                <a:off x="733443" y="3753795"/>
                <a:ext cx="663205" cy="256693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R="0" lvl="0" indent="0" algn="ctr" defTabSz="914112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1050" b="0" i="0" u="none" strike="noStrike" cap="none" spc="0" normalizeH="0" baseline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  <a:lvl2pPr>
                  <a:defRPr>
                    <a:solidFill>
                      <a:schemeClr val="dk1"/>
                    </a:solidFill>
                  </a:defRPr>
                </a:lvl2pPr>
                <a:lvl3pPr>
                  <a:defRPr>
                    <a:solidFill>
                      <a:schemeClr val="dk1"/>
                    </a:solidFill>
                  </a:defRPr>
                </a:lvl3pPr>
                <a:lvl4pPr>
                  <a:defRPr>
                    <a:solidFill>
                      <a:schemeClr val="dk1"/>
                    </a:solidFill>
                  </a:defRPr>
                </a:lvl4pPr>
                <a:lvl5pPr>
                  <a:defRPr>
                    <a:solidFill>
                      <a:schemeClr val="dk1"/>
                    </a:solidFill>
                  </a:defRPr>
                </a:lvl5pPr>
                <a:lvl6pPr>
                  <a:defRPr>
                    <a:solidFill>
                      <a:schemeClr val="dk1"/>
                    </a:solidFill>
                  </a:defRPr>
                </a:lvl6pPr>
                <a:lvl7pPr>
                  <a:defRPr>
                    <a:solidFill>
                      <a:schemeClr val="dk1"/>
                    </a:solidFill>
                  </a:defRPr>
                </a:lvl7pPr>
                <a:lvl8pPr>
                  <a:defRPr>
                    <a:solidFill>
                      <a:schemeClr val="dk1"/>
                    </a:solidFill>
                  </a:defRPr>
                </a:lvl8pPr>
                <a:lvl9pPr>
                  <a:defRPr>
                    <a:solidFill>
                      <a:schemeClr val="dk1"/>
                    </a:solidFill>
                  </a:defRPr>
                </a:lvl9pPr>
              </a:lstStyle>
              <a:p>
                <a:pPr marL="0" marR="0" lvl="0" indent="0" algn="ctr" defTabSz="91411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服务</a:t>
                </a:r>
                <a:r>
                  <a:rPr kumimoji="0" lang="en-US" altLang="zh-CN" sz="10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</a:t>
                </a:r>
                <a:endPara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TextBox 7">
                <a:extLst>
                  <a:ext uri="{FF2B5EF4-FFF2-40B4-BE49-F238E27FC236}">
                    <a16:creationId xmlns:a16="http://schemas.microsoft.com/office/drawing/2014/main" xmlns="" id="{799C5149-2039-41F1-A714-DEAE73CCB980}"/>
                  </a:ext>
                </a:extLst>
              </p:cNvPr>
              <p:cNvSpPr txBox="1"/>
              <p:nvPr/>
            </p:nvSpPr>
            <p:spPr>
              <a:xfrm>
                <a:off x="1789499" y="5111062"/>
                <a:ext cx="2387405" cy="316124"/>
              </a:xfrm>
              <a:prstGeom prst="rect">
                <a:avLst/>
              </a:prstGeom>
              <a:solidFill>
                <a:srgbClr val="FFFFFF">
                  <a:lumMod val="75000"/>
                </a:srgbClr>
              </a:solidFill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治理运行时</a:t>
                </a:r>
              </a:p>
            </p:txBody>
          </p:sp>
          <p:sp>
            <p:nvSpPr>
              <p:cNvPr id="59" name="TextBox 3">
                <a:extLst>
                  <a:ext uri="{FF2B5EF4-FFF2-40B4-BE49-F238E27FC236}">
                    <a16:creationId xmlns:a16="http://schemas.microsoft.com/office/drawing/2014/main" xmlns="" id="{6353E7D0-6164-49E2-A4B5-0AE90833C4B2}"/>
                  </a:ext>
                </a:extLst>
              </p:cNvPr>
              <p:cNvSpPr txBox="1"/>
              <p:nvPr/>
            </p:nvSpPr>
            <p:spPr>
              <a:xfrm>
                <a:off x="4711377" y="3753795"/>
                <a:ext cx="652376" cy="256693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R="0" lvl="0" indent="0" algn="ctr" defTabSz="914112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1050" b="0" i="0" u="none" strike="noStrike" cap="none" spc="0" normalizeH="0" baseline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ctr" defTabSz="91411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服务</a:t>
                </a:r>
                <a:r>
                  <a:rPr kumimoji="0" lang="en-US" altLang="zh-CN" sz="10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endPara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0" name="肘形连接符 105">
                <a:extLst>
                  <a:ext uri="{FF2B5EF4-FFF2-40B4-BE49-F238E27FC236}">
                    <a16:creationId xmlns:a16="http://schemas.microsoft.com/office/drawing/2014/main" xmlns="" id="{D8D0B5A8-3F97-479D-8AD6-A736AECC8DC6}"/>
                  </a:ext>
                </a:extLst>
              </p:cNvPr>
              <p:cNvCxnSpPr>
                <a:stCxn id="55" idx="3"/>
                <a:endCxn id="59" idx="2"/>
              </p:cNvCxnSpPr>
              <p:nvPr/>
            </p:nvCxnSpPr>
            <p:spPr>
              <a:xfrm flipV="1">
                <a:off x="4501859" y="4010488"/>
                <a:ext cx="535706" cy="1077931"/>
              </a:xfrm>
              <a:prstGeom prst="bentConnector2">
                <a:avLst/>
              </a:prstGeom>
              <a:noFill/>
              <a:ln w="38100" cap="flat" cmpd="sng" algn="ctr">
                <a:solidFill>
                  <a:schemeClr val="bg1">
                    <a:lumMod val="50000"/>
                  </a:schemeClr>
                </a:solidFill>
                <a:prstDash val="solid"/>
                <a:headEnd type="none" w="med" len="med"/>
                <a:tailEnd type="triangle"/>
              </a:ln>
              <a:effectLst/>
            </p:spPr>
          </p:cxnSp>
          <p:cxnSp>
            <p:nvCxnSpPr>
              <p:cNvPr id="61" name="肘形连接符 112">
                <a:extLst>
                  <a:ext uri="{FF2B5EF4-FFF2-40B4-BE49-F238E27FC236}">
                    <a16:creationId xmlns:a16="http://schemas.microsoft.com/office/drawing/2014/main" xmlns="" id="{1BEE5FDE-39D1-45AA-B9F4-CB21DE846674}"/>
                  </a:ext>
                </a:extLst>
              </p:cNvPr>
              <p:cNvCxnSpPr>
                <a:stCxn id="57" idx="2"/>
                <a:endCxn id="55" idx="1"/>
              </p:cNvCxnSpPr>
              <p:nvPr/>
            </p:nvCxnSpPr>
            <p:spPr>
              <a:xfrm rot="16200000" flipH="1">
                <a:off x="721889" y="4353644"/>
                <a:ext cx="1077931" cy="391617"/>
              </a:xfrm>
              <a:prstGeom prst="bentConnector2">
                <a:avLst/>
              </a:prstGeom>
              <a:noFill/>
              <a:ln w="38100" cap="flat" cmpd="sng" algn="ctr">
                <a:solidFill>
                  <a:schemeClr val="bg1">
                    <a:lumMod val="50000"/>
                  </a:schemeClr>
                </a:solidFill>
                <a:prstDash val="solid"/>
                <a:headEnd type="triangle" w="med" len="med"/>
                <a:tailEnd type="none" w="med" len="med"/>
              </a:ln>
              <a:effectLst/>
            </p:spPr>
          </p:cxnSp>
          <p:sp>
            <p:nvSpPr>
              <p:cNvPr id="62" name="TextBox 7">
                <a:extLst>
                  <a:ext uri="{FF2B5EF4-FFF2-40B4-BE49-F238E27FC236}">
                    <a16:creationId xmlns:a16="http://schemas.microsoft.com/office/drawing/2014/main" xmlns="" id="{29F6E532-ADA2-4089-8A47-49F602C9FEA1}"/>
                  </a:ext>
                </a:extLst>
              </p:cNvPr>
              <p:cNvSpPr txBox="1"/>
              <p:nvPr/>
            </p:nvSpPr>
            <p:spPr>
              <a:xfrm>
                <a:off x="1788266" y="4738381"/>
                <a:ext cx="2387405" cy="316124"/>
              </a:xfrm>
              <a:prstGeom prst="rect">
                <a:avLst/>
              </a:prstGeom>
              <a:solidFill>
                <a:srgbClr val="FFFFFF">
                  <a:lumMod val="75000"/>
                </a:srgbClr>
              </a:solidFill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可编程治理</a:t>
                </a:r>
              </a:p>
            </p:txBody>
          </p:sp>
        </p:grpSp>
        <p:sp>
          <p:nvSpPr>
            <p:cNvPr id="37" name="TextBox 7">
              <a:extLst>
                <a:ext uri="{FF2B5EF4-FFF2-40B4-BE49-F238E27FC236}">
                  <a16:creationId xmlns:a16="http://schemas.microsoft.com/office/drawing/2014/main" xmlns="" id="{97FDD6FB-4A09-48F8-B1D0-7D869BC8D6A7}"/>
                </a:ext>
              </a:extLst>
            </p:cNvPr>
            <p:cNvSpPr txBox="1"/>
            <p:nvPr/>
          </p:nvSpPr>
          <p:spPr>
            <a:xfrm>
              <a:off x="1768762" y="2492524"/>
              <a:ext cx="4497066" cy="346558"/>
            </a:xfrm>
            <a:prstGeom prst="rect">
              <a:avLst/>
            </a:prstGeom>
            <a:solidFill>
              <a:srgbClr val="DCEEEE"/>
            </a:solidFill>
          </p:spPr>
          <p:txBody>
            <a:bodyPr wrap="square" rtlCol="0" anchor="b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TextBox 3">
              <a:extLst>
                <a:ext uri="{FF2B5EF4-FFF2-40B4-BE49-F238E27FC236}">
                  <a16:creationId xmlns:a16="http://schemas.microsoft.com/office/drawing/2014/main" xmlns="" id="{7B959697-AB51-4B17-A119-010542F28F88}"/>
                </a:ext>
              </a:extLst>
            </p:cNvPr>
            <p:cNvSpPr txBox="1"/>
            <p:nvPr/>
          </p:nvSpPr>
          <p:spPr>
            <a:xfrm>
              <a:off x="1954348" y="1915056"/>
              <a:ext cx="663205" cy="256693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R="0" lvl="0" indent="0" algn="ctr" defTabSz="914112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05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>
                <a:defRPr>
                  <a:solidFill>
                    <a:schemeClr val="dk1"/>
                  </a:solidFill>
                </a:defRPr>
              </a:lvl2pPr>
              <a:lvl3pPr>
                <a:defRPr>
                  <a:solidFill>
                    <a:schemeClr val="dk1"/>
                  </a:solidFill>
                </a:defRPr>
              </a:lvl3pPr>
              <a:lvl4pPr>
                <a:defRPr>
                  <a:solidFill>
                    <a:schemeClr val="dk1"/>
                  </a:solidFill>
                </a:defRPr>
              </a:lvl4pPr>
              <a:lvl5pPr>
                <a:defRPr>
                  <a:solidFill>
                    <a:schemeClr val="dk1"/>
                  </a:solidFill>
                </a:defRPr>
              </a:lvl5pPr>
              <a:lvl6pPr>
                <a:defRPr>
                  <a:solidFill>
                    <a:schemeClr val="dk1"/>
                  </a:solidFill>
                </a:defRPr>
              </a:lvl6pPr>
              <a:lvl7pPr>
                <a:defRPr>
                  <a:solidFill>
                    <a:schemeClr val="dk1"/>
                  </a:solidFill>
                </a:defRPr>
              </a:lvl7pPr>
              <a:lvl8pPr>
                <a:defRPr>
                  <a:solidFill>
                    <a:schemeClr val="dk1"/>
                  </a:solidFill>
                </a:defRPr>
              </a:lvl8pPr>
              <a:lvl9pPr>
                <a:defRPr>
                  <a:solidFill>
                    <a:schemeClr val="dk1"/>
                  </a:solidFill>
                </a:defRPr>
              </a:lvl9pPr>
            </a:lstStyle>
            <a:p>
              <a:pPr marL="0" marR="0" lvl="0" indent="0" algn="ctr" defTabSz="91411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</a:t>
              </a:r>
              <a:r>
                <a:rPr kumimoji="0" lang="en-US" altLang="zh-CN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TextBox 3">
              <a:extLst>
                <a:ext uri="{FF2B5EF4-FFF2-40B4-BE49-F238E27FC236}">
                  <a16:creationId xmlns:a16="http://schemas.microsoft.com/office/drawing/2014/main" xmlns="" id="{EEEEDF57-9B5F-4919-BF57-E483AD4901CD}"/>
                </a:ext>
              </a:extLst>
            </p:cNvPr>
            <p:cNvSpPr txBox="1"/>
            <p:nvPr/>
          </p:nvSpPr>
          <p:spPr>
            <a:xfrm>
              <a:off x="2913594" y="1726157"/>
              <a:ext cx="1016874" cy="44559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R="0" lvl="0" indent="0" algn="ctr" defTabSz="914112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05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>
                <a:defRPr>
                  <a:solidFill>
                    <a:schemeClr val="dk1"/>
                  </a:solidFill>
                </a:defRPr>
              </a:lvl2pPr>
              <a:lvl3pPr>
                <a:defRPr>
                  <a:solidFill>
                    <a:schemeClr val="dk1"/>
                  </a:solidFill>
                </a:defRPr>
              </a:lvl3pPr>
              <a:lvl4pPr>
                <a:defRPr>
                  <a:solidFill>
                    <a:schemeClr val="dk1"/>
                  </a:solidFill>
                </a:defRPr>
              </a:lvl4pPr>
              <a:lvl5pPr>
                <a:defRPr>
                  <a:solidFill>
                    <a:schemeClr val="dk1"/>
                  </a:solidFill>
                </a:defRPr>
              </a:lvl5pPr>
              <a:lvl6pPr>
                <a:defRPr>
                  <a:solidFill>
                    <a:schemeClr val="dk1"/>
                  </a:solidFill>
                </a:defRPr>
              </a:lvl6pPr>
              <a:lvl7pPr>
                <a:defRPr>
                  <a:solidFill>
                    <a:schemeClr val="dk1"/>
                  </a:solidFill>
                </a:defRPr>
              </a:lvl7pPr>
              <a:lvl8pPr>
                <a:defRPr>
                  <a:solidFill>
                    <a:schemeClr val="dk1"/>
                  </a:solidFill>
                </a:defRPr>
              </a:lvl8pPr>
              <a:lvl9pPr>
                <a:defRPr>
                  <a:solidFill>
                    <a:schemeClr val="dk1"/>
                  </a:solidFill>
                </a:defRPr>
              </a:lvl9pPr>
            </a:lstStyle>
            <a:p>
              <a:pPr marL="0" marR="0" lvl="0" indent="0" algn="ctr" defTabSz="91411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sidecar</a:t>
              </a:r>
              <a:endPara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0" name="肘形连接符 44">
              <a:extLst>
                <a:ext uri="{FF2B5EF4-FFF2-40B4-BE49-F238E27FC236}">
                  <a16:creationId xmlns:a16="http://schemas.microsoft.com/office/drawing/2014/main" xmlns="" id="{CF56364F-E36A-41C4-9C80-92F6F1EAA59C}"/>
                </a:ext>
              </a:extLst>
            </p:cNvPr>
            <p:cNvCxnSpPr>
              <a:stCxn id="38" idx="2"/>
            </p:cNvCxnSpPr>
            <p:nvPr/>
          </p:nvCxnSpPr>
          <p:spPr bwMode="auto">
            <a:xfrm rot="5400000" flipH="1" flipV="1">
              <a:off x="2767664" y="1685354"/>
              <a:ext cx="4682" cy="968108"/>
            </a:xfrm>
            <a:prstGeom prst="bentConnector3">
              <a:avLst>
                <a:gd name="adj1" fmla="val -8202648"/>
              </a:avLst>
            </a:prstGeom>
            <a:noFill/>
            <a:ln w="28575" cap="flat" cmpd="sng" algn="ctr">
              <a:solidFill>
                <a:sysClr val="window" lastClr="FFFFFF">
                  <a:lumMod val="50000"/>
                </a:sysClr>
              </a:solidFill>
              <a:prstDash val="solid"/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" name="TextBox 3">
              <a:extLst>
                <a:ext uri="{FF2B5EF4-FFF2-40B4-BE49-F238E27FC236}">
                  <a16:creationId xmlns:a16="http://schemas.microsoft.com/office/drawing/2014/main" xmlns="" id="{1566757E-187C-4FDD-BE75-10E8B410F84B}"/>
                </a:ext>
              </a:extLst>
            </p:cNvPr>
            <p:cNvSpPr txBox="1"/>
            <p:nvPr/>
          </p:nvSpPr>
          <p:spPr>
            <a:xfrm>
              <a:off x="4304887" y="1726157"/>
              <a:ext cx="1016874" cy="44559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R="0" lvl="0" indent="0" algn="ctr" defTabSz="914112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05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>
                <a:defRPr>
                  <a:solidFill>
                    <a:schemeClr val="dk1"/>
                  </a:solidFill>
                </a:defRPr>
              </a:lvl2pPr>
              <a:lvl3pPr>
                <a:defRPr>
                  <a:solidFill>
                    <a:schemeClr val="dk1"/>
                  </a:solidFill>
                </a:defRPr>
              </a:lvl3pPr>
              <a:lvl4pPr>
                <a:defRPr>
                  <a:solidFill>
                    <a:schemeClr val="dk1"/>
                  </a:solidFill>
                </a:defRPr>
              </a:lvl4pPr>
              <a:lvl5pPr>
                <a:defRPr>
                  <a:solidFill>
                    <a:schemeClr val="dk1"/>
                  </a:solidFill>
                </a:defRPr>
              </a:lvl5pPr>
              <a:lvl6pPr>
                <a:defRPr>
                  <a:solidFill>
                    <a:schemeClr val="dk1"/>
                  </a:solidFill>
                </a:defRPr>
              </a:lvl6pPr>
              <a:lvl7pPr>
                <a:defRPr>
                  <a:solidFill>
                    <a:schemeClr val="dk1"/>
                  </a:solidFill>
                </a:defRPr>
              </a:lvl7pPr>
              <a:lvl8pPr>
                <a:defRPr>
                  <a:solidFill>
                    <a:schemeClr val="dk1"/>
                  </a:solidFill>
                </a:defRPr>
              </a:lvl8pPr>
              <a:lvl9pPr>
                <a:defRPr>
                  <a:solidFill>
                    <a:schemeClr val="dk1"/>
                  </a:solidFill>
                </a:defRPr>
              </a:lvl9pPr>
            </a:lstStyle>
            <a:p>
              <a:pPr marL="0" marR="0" lvl="0" indent="0" algn="ctr" defTabSz="91411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sidecar</a:t>
              </a:r>
              <a:endPara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TextBox 7">
              <a:extLst>
                <a:ext uri="{FF2B5EF4-FFF2-40B4-BE49-F238E27FC236}">
                  <a16:creationId xmlns:a16="http://schemas.microsoft.com/office/drawing/2014/main" xmlns="" id="{C391AAC4-B7AC-4710-97AF-AA9FF69CA08A}"/>
                </a:ext>
              </a:extLst>
            </p:cNvPr>
            <p:cNvSpPr txBox="1"/>
            <p:nvPr/>
          </p:nvSpPr>
          <p:spPr>
            <a:xfrm>
              <a:off x="4452427" y="1921662"/>
              <a:ext cx="721794" cy="200845"/>
            </a:xfrm>
            <a:prstGeom prst="rect">
              <a:avLst/>
            </a:prstGeom>
            <a:solidFill>
              <a:srgbClr val="FFFFFF">
                <a:lumMod val="75000"/>
              </a:srgbClr>
            </a:solidFill>
          </p:spPr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r>
                <a:rPr lang="zh-CN" altLang="en-US" sz="105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流量治理</a:t>
              </a:r>
            </a:p>
          </p:txBody>
        </p:sp>
        <p:sp>
          <p:nvSpPr>
            <p:cNvPr id="43" name="TextBox 3">
              <a:extLst>
                <a:ext uri="{FF2B5EF4-FFF2-40B4-BE49-F238E27FC236}">
                  <a16:creationId xmlns:a16="http://schemas.microsoft.com/office/drawing/2014/main" xmlns="" id="{9E6833C3-1289-47F3-BD60-77C6F66C2735}"/>
                </a:ext>
              </a:extLst>
            </p:cNvPr>
            <p:cNvSpPr txBox="1"/>
            <p:nvPr/>
          </p:nvSpPr>
          <p:spPr>
            <a:xfrm>
              <a:off x="5614029" y="1915056"/>
              <a:ext cx="663205" cy="256693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R="0" lvl="0" indent="0" algn="ctr" defTabSz="914112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05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>
                <a:defRPr>
                  <a:solidFill>
                    <a:schemeClr val="dk1"/>
                  </a:solidFill>
                </a:defRPr>
              </a:lvl2pPr>
              <a:lvl3pPr>
                <a:defRPr>
                  <a:solidFill>
                    <a:schemeClr val="dk1"/>
                  </a:solidFill>
                </a:defRPr>
              </a:lvl3pPr>
              <a:lvl4pPr>
                <a:defRPr>
                  <a:solidFill>
                    <a:schemeClr val="dk1"/>
                  </a:solidFill>
                </a:defRPr>
              </a:lvl4pPr>
              <a:lvl5pPr>
                <a:defRPr>
                  <a:solidFill>
                    <a:schemeClr val="dk1"/>
                  </a:solidFill>
                </a:defRPr>
              </a:lvl5pPr>
              <a:lvl6pPr>
                <a:defRPr>
                  <a:solidFill>
                    <a:schemeClr val="dk1"/>
                  </a:solidFill>
                </a:defRPr>
              </a:lvl6pPr>
              <a:lvl7pPr>
                <a:defRPr>
                  <a:solidFill>
                    <a:schemeClr val="dk1"/>
                  </a:solidFill>
                </a:defRPr>
              </a:lvl7pPr>
              <a:lvl8pPr>
                <a:defRPr>
                  <a:solidFill>
                    <a:schemeClr val="dk1"/>
                  </a:solidFill>
                </a:defRPr>
              </a:lvl8pPr>
              <a:lvl9pPr>
                <a:defRPr>
                  <a:solidFill>
                    <a:schemeClr val="dk1"/>
                  </a:solidFill>
                </a:defRPr>
              </a:lvl9pPr>
            </a:lstStyle>
            <a:p>
              <a:pPr marL="0" marR="0" lvl="0" indent="0" algn="ctr" defTabSz="91411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</a:t>
              </a:r>
              <a:r>
                <a:rPr kumimoji="0" lang="en-US" altLang="zh-CN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4" name="肘形连接符 48">
              <a:extLst>
                <a:ext uri="{FF2B5EF4-FFF2-40B4-BE49-F238E27FC236}">
                  <a16:creationId xmlns:a16="http://schemas.microsoft.com/office/drawing/2014/main" xmlns="" id="{004D13E0-301C-46BC-B63B-BCB7BF882414}"/>
                </a:ext>
              </a:extLst>
            </p:cNvPr>
            <p:cNvCxnSpPr>
              <a:endCxn id="43" idx="2"/>
            </p:cNvCxnSpPr>
            <p:nvPr/>
          </p:nvCxnSpPr>
          <p:spPr bwMode="auto">
            <a:xfrm rot="5400000" flipH="1" flipV="1">
              <a:off x="5460313" y="1702774"/>
              <a:ext cx="16344" cy="954294"/>
            </a:xfrm>
            <a:prstGeom prst="bentConnector3">
              <a:avLst>
                <a:gd name="adj1" fmla="val -2299162"/>
              </a:avLst>
            </a:prstGeom>
            <a:noFill/>
            <a:ln w="28575" cap="flat" cmpd="sng" algn="ctr">
              <a:solidFill>
                <a:sysClr val="window" lastClr="FFFFFF">
                  <a:lumMod val="50000"/>
                </a:sysClr>
              </a:solidFill>
              <a:prstDash val="solid"/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5" name="肘形连接符 49">
              <a:extLst>
                <a:ext uri="{FF2B5EF4-FFF2-40B4-BE49-F238E27FC236}">
                  <a16:creationId xmlns:a16="http://schemas.microsoft.com/office/drawing/2014/main" xmlns="" id="{88B5066F-9238-4754-AFAE-BEDE2132A425}"/>
                </a:ext>
              </a:extLst>
            </p:cNvPr>
            <p:cNvCxnSpPr>
              <a:stCxn id="39" idx="2"/>
              <a:endCxn id="41" idx="2"/>
            </p:cNvCxnSpPr>
            <p:nvPr/>
          </p:nvCxnSpPr>
          <p:spPr bwMode="auto">
            <a:xfrm rot="16200000" flipH="1">
              <a:off x="4117677" y="1476102"/>
              <a:ext cx="12700" cy="1391293"/>
            </a:xfrm>
            <a:prstGeom prst="bentConnector3">
              <a:avLst>
                <a:gd name="adj1" fmla="val 3168016"/>
              </a:avLst>
            </a:prstGeom>
            <a:noFill/>
            <a:ln w="28575" cap="flat" cmpd="sng" algn="ctr">
              <a:solidFill>
                <a:sysClr val="window" lastClr="FFFFFF">
                  <a:lumMod val="50000"/>
                </a:sysClr>
              </a:solidFill>
              <a:prstDash val="solid"/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6" name="TextBox 7">
              <a:extLst>
                <a:ext uri="{FF2B5EF4-FFF2-40B4-BE49-F238E27FC236}">
                  <a16:creationId xmlns:a16="http://schemas.microsoft.com/office/drawing/2014/main" xmlns="" id="{D087E8E2-3F0C-4C75-A518-C89B80C22C1D}"/>
                </a:ext>
              </a:extLst>
            </p:cNvPr>
            <p:cNvSpPr txBox="1"/>
            <p:nvPr/>
          </p:nvSpPr>
          <p:spPr>
            <a:xfrm>
              <a:off x="3061134" y="1921662"/>
              <a:ext cx="721794" cy="200845"/>
            </a:xfrm>
            <a:prstGeom prst="rect">
              <a:avLst/>
            </a:prstGeom>
            <a:solidFill>
              <a:srgbClr val="FFFFFF">
                <a:lumMod val="75000"/>
              </a:srgbClr>
            </a:solidFill>
          </p:spPr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r>
                <a:rPr lang="zh-CN" altLang="en-US" sz="105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流量治理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xmlns="" id="{7CEE7E57-7F8E-4850-AC65-BACDDD18F19B}"/>
                </a:ext>
              </a:extLst>
            </p:cNvPr>
            <p:cNvSpPr txBox="1"/>
            <p:nvPr/>
          </p:nvSpPr>
          <p:spPr>
            <a:xfrm>
              <a:off x="2115284" y="3367341"/>
              <a:ext cx="3826834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lvl="0" defTabSz="914400">
                <a:defRPr sz="110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1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Kmesh</a:t>
              </a:r>
              <a:endParaRPr kumimoji="0" lang="en-US" altLang="zh-CN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基于可编程内核，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中完成流量治理，服务访问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跳变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跳</a:t>
              </a:r>
              <a:endParaRPr kumimoji="0" lang="en-US" altLang="zh-CN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下箭头 52">
              <a:extLst>
                <a:ext uri="{FF2B5EF4-FFF2-40B4-BE49-F238E27FC236}">
                  <a16:creationId xmlns:a16="http://schemas.microsoft.com/office/drawing/2014/main" xmlns="" id="{708DA2C3-B8B8-4AF5-A642-4AF94B0F1CF6}"/>
                </a:ext>
              </a:extLst>
            </p:cNvPr>
            <p:cNvSpPr/>
            <p:nvPr/>
          </p:nvSpPr>
          <p:spPr bwMode="auto">
            <a:xfrm>
              <a:off x="3499864" y="2978076"/>
              <a:ext cx="1045028" cy="273431"/>
            </a:xfrm>
            <a:prstGeom prst="downArrow">
              <a:avLst/>
            </a:prstGeom>
            <a:solidFill>
              <a:sysClr val="window" lastClr="FFFFFF">
                <a:lumMod val="95000"/>
              </a:sys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charset="-122"/>
              </a:endParaRPr>
            </a:p>
          </p:txBody>
        </p: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xmlns="" id="{ACB79F9E-A8FE-49CF-B729-4CE56C1B1678}"/>
                </a:ext>
              </a:extLst>
            </p:cNvPr>
            <p:cNvCxnSpPr/>
            <p:nvPr/>
          </p:nvCxnSpPr>
          <p:spPr>
            <a:xfrm>
              <a:off x="1092597" y="2353530"/>
              <a:ext cx="5824728" cy="9144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xmlns="" id="{E4EC4F11-2522-4384-B1E4-2FF939134E7B}"/>
                </a:ext>
              </a:extLst>
            </p:cNvPr>
            <p:cNvSpPr txBox="1"/>
            <p:nvPr/>
          </p:nvSpPr>
          <p:spPr>
            <a:xfrm>
              <a:off x="6572913" y="4062975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用户态</a:t>
              </a: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xmlns="" id="{FF6C583D-949B-473B-A7E6-7ABAD45E483F}"/>
                </a:ext>
              </a:extLst>
            </p:cNvPr>
            <p:cNvSpPr txBox="1"/>
            <p:nvPr/>
          </p:nvSpPr>
          <p:spPr>
            <a:xfrm>
              <a:off x="6572913" y="4349479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内核态</a:t>
              </a:r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xmlns="" id="{4BAA2371-F3FA-4756-A270-49F1F90605C0}"/>
                </a:ext>
              </a:extLst>
            </p:cNvPr>
            <p:cNvCxnSpPr/>
            <p:nvPr/>
          </p:nvCxnSpPr>
          <p:spPr>
            <a:xfrm>
              <a:off x="1211663" y="4337390"/>
              <a:ext cx="5824728" cy="9144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xmlns="" id="{7687EED7-465C-4FC9-BE39-C1D9876B149B}"/>
                </a:ext>
              </a:extLst>
            </p:cNvPr>
            <p:cNvSpPr txBox="1"/>
            <p:nvPr/>
          </p:nvSpPr>
          <p:spPr>
            <a:xfrm>
              <a:off x="6564072" y="2091152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用户态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xmlns="" id="{0868B1DD-43E7-4979-AD44-1CBBC94524EF}"/>
                </a:ext>
              </a:extLst>
            </p:cNvPr>
            <p:cNvSpPr txBox="1"/>
            <p:nvPr/>
          </p:nvSpPr>
          <p:spPr>
            <a:xfrm>
              <a:off x="6564072" y="2377656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内核态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3001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86816"/>
            <a:ext cx="6511740" cy="662782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高性能：</a:t>
            </a:r>
            <a:r>
              <a:rPr kumimoji="1" lang="en-US" altLang="zh-CN" dirty="0">
                <a:solidFill>
                  <a:schemeClr val="bg1"/>
                </a:solidFill>
              </a:rPr>
              <a:t>OS</a:t>
            </a:r>
            <a:r>
              <a:rPr kumimoji="1" lang="zh-CN" altLang="en-US" dirty="0">
                <a:solidFill>
                  <a:schemeClr val="bg1"/>
                </a:solidFill>
              </a:rPr>
              <a:t>原生支持</a:t>
            </a:r>
            <a:r>
              <a:rPr kumimoji="1" lang="en-US" altLang="zh-CN" dirty="0">
                <a:solidFill>
                  <a:schemeClr val="bg1"/>
                </a:solidFill>
              </a:rPr>
              <a:t>L4~L7</a:t>
            </a:r>
            <a:r>
              <a:rPr kumimoji="1" lang="zh-CN" altLang="en-US" dirty="0">
                <a:solidFill>
                  <a:schemeClr val="bg1"/>
                </a:solidFill>
              </a:rPr>
              <a:t>流量编排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846CA29F-F41F-4A3E-BBAC-949E3F63A9F2}"/>
              </a:ext>
            </a:extLst>
          </p:cNvPr>
          <p:cNvSpPr/>
          <p:nvPr/>
        </p:nvSpPr>
        <p:spPr>
          <a:xfrm>
            <a:off x="7032884" y="2671055"/>
            <a:ext cx="4479412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流量编排运行时：</a:t>
            </a:r>
            <a:endParaRPr lang="en-US" altLang="zh-CN" sz="1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基于伪建链、延迟建链等技术，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中实现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L4~L7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的编排底座；</a:t>
            </a:r>
            <a:endParaRPr lang="en-US" altLang="zh-CN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6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，在内核协议栈中构筑可编程的全栈流量编排运行时</a:t>
            </a:r>
            <a:endParaRPr lang="zh-CN" altLang="en-US" sz="16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A09913B6-8260-4471-80AB-CEBC61043BB7}"/>
              </a:ext>
            </a:extLst>
          </p:cNvPr>
          <p:cNvSpPr txBox="1"/>
          <p:nvPr/>
        </p:nvSpPr>
        <p:spPr>
          <a:xfrm>
            <a:off x="2870077" y="5056047"/>
            <a:ext cx="1494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0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Kmesh</a:t>
            </a: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流量编排运行时</a:t>
            </a:r>
          </a:p>
        </p:txBody>
      </p:sp>
      <p:sp>
        <p:nvSpPr>
          <p:cNvPr id="6" name="圆角矩形 66">
            <a:extLst>
              <a:ext uri="{FF2B5EF4-FFF2-40B4-BE49-F238E27FC236}">
                <a16:creationId xmlns:a16="http://schemas.microsoft.com/office/drawing/2014/main" xmlns="" id="{826DD0B1-8F64-44D5-9172-E15737B3F3A3}"/>
              </a:ext>
            </a:extLst>
          </p:cNvPr>
          <p:cNvSpPr/>
          <p:nvPr/>
        </p:nvSpPr>
        <p:spPr>
          <a:xfrm>
            <a:off x="1182328" y="2896415"/>
            <a:ext cx="739648" cy="323920"/>
          </a:xfrm>
          <a:prstGeom prst="roundRect">
            <a:avLst>
              <a:gd name="adj" fmla="val 2732"/>
            </a:avLst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b" anchorCtr="1"/>
          <a:lstStyle/>
          <a:p>
            <a:pPr algn="ctr" defTabSz="914034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connect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xmlns="" id="{5307FC7F-1E88-47FF-B859-2C8800DBBC66}"/>
              </a:ext>
            </a:extLst>
          </p:cNvPr>
          <p:cNvCxnSpPr/>
          <p:nvPr/>
        </p:nvCxnSpPr>
        <p:spPr>
          <a:xfrm>
            <a:off x="1921975" y="3058376"/>
            <a:ext cx="588511" cy="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68">
            <a:extLst>
              <a:ext uri="{FF2B5EF4-FFF2-40B4-BE49-F238E27FC236}">
                <a16:creationId xmlns:a16="http://schemas.microsoft.com/office/drawing/2014/main" xmlns="" id="{B5C4A513-789F-404D-91C3-71DBBA335283}"/>
              </a:ext>
            </a:extLst>
          </p:cNvPr>
          <p:cNvSpPr/>
          <p:nvPr/>
        </p:nvSpPr>
        <p:spPr>
          <a:xfrm>
            <a:off x="866049" y="2095268"/>
            <a:ext cx="882964" cy="323920"/>
          </a:xfrm>
          <a:prstGeom prst="roundRect">
            <a:avLst>
              <a:gd name="adj" fmla="val 2732"/>
            </a:avLst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b" anchorCtr="1"/>
          <a:lstStyle/>
          <a:p>
            <a:pPr algn="ctr" defTabSz="914034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圆角矩形 69">
            <a:extLst>
              <a:ext uri="{FF2B5EF4-FFF2-40B4-BE49-F238E27FC236}">
                <a16:creationId xmlns:a16="http://schemas.microsoft.com/office/drawing/2014/main" xmlns="" id="{B8505BE7-B660-44FD-9D0F-535576F0D233}"/>
              </a:ext>
            </a:extLst>
          </p:cNvPr>
          <p:cNvSpPr/>
          <p:nvPr/>
        </p:nvSpPr>
        <p:spPr>
          <a:xfrm>
            <a:off x="5387105" y="2100638"/>
            <a:ext cx="910183" cy="323920"/>
          </a:xfrm>
          <a:prstGeom prst="roundRect">
            <a:avLst>
              <a:gd name="adj" fmla="val 2732"/>
            </a:avLst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b" anchorCtr="1"/>
          <a:lstStyle/>
          <a:p>
            <a:pPr algn="ctr" defTabSz="914034">
              <a:defRPr/>
            </a:pP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xmlns="" id="{A53A95FD-F1F4-401D-9434-BB13AFF70B18}"/>
              </a:ext>
            </a:extLst>
          </p:cNvPr>
          <p:cNvCxnSpPr/>
          <p:nvPr/>
        </p:nvCxnSpPr>
        <p:spPr>
          <a:xfrm>
            <a:off x="1479630" y="2424559"/>
            <a:ext cx="1" cy="471857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BC345D58-668E-4219-83BB-F07919BFE5C2}"/>
              </a:ext>
            </a:extLst>
          </p:cNvPr>
          <p:cNvCxnSpPr/>
          <p:nvPr/>
        </p:nvCxnSpPr>
        <p:spPr>
          <a:xfrm>
            <a:off x="546298" y="2763991"/>
            <a:ext cx="6141879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74">
            <a:extLst>
              <a:ext uri="{FF2B5EF4-FFF2-40B4-BE49-F238E27FC236}">
                <a16:creationId xmlns:a16="http://schemas.microsoft.com/office/drawing/2014/main" xmlns="" id="{C4DA3502-7AAC-482D-A14B-B7537D5CE374}"/>
              </a:ext>
            </a:extLst>
          </p:cNvPr>
          <p:cNvSpPr/>
          <p:nvPr/>
        </p:nvSpPr>
        <p:spPr>
          <a:xfrm>
            <a:off x="651887" y="3589815"/>
            <a:ext cx="786369" cy="323920"/>
          </a:xfrm>
          <a:prstGeom prst="roundRect">
            <a:avLst>
              <a:gd name="adj" fmla="val 2732"/>
            </a:avLst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b" anchorCtr="1"/>
          <a:lstStyle/>
          <a:p>
            <a:pPr algn="ctr" defTabSz="914034">
              <a:defRPr/>
            </a:pPr>
            <a:r>
              <a:rPr lang="en-US" altLang="zh-CN" sz="1000" kern="0" dirty="0" err="1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sendmsg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xmlns="" id="{1CEB2770-BDBA-441B-BF8D-1E3693EF33EF}"/>
              </a:ext>
            </a:extLst>
          </p:cNvPr>
          <p:cNvCxnSpPr/>
          <p:nvPr/>
        </p:nvCxnSpPr>
        <p:spPr>
          <a:xfrm>
            <a:off x="1099882" y="2415780"/>
            <a:ext cx="0" cy="1177056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xmlns="" id="{27541858-BC3D-462C-BD7C-8FA9EDD2E41B}"/>
              </a:ext>
            </a:extLst>
          </p:cNvPr>
          <p:cNvCxnSpPr>
            <a:stCxn id="12" idx="3"/>
            <a:endCxn id="38" idx="2"/>
          </p:cNvCxnSpPr>
          <p:nvPr/>
        </p:nvCxnSpPr>
        <p:spPr>
          <a:xfrm>
            <a:off x="1438257" y="3751775"/>
            <a:ext cx="25476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A73CA9BF-DF54-4966-AEFF-3D45BF70807C}"/>
              </a:ext>
            </a:extLst>
          </p:cNvPr>
          <p:cNvSpPr txBox="1"/>
          <p:nvPr/>
        </p:nvSpPr>
        <p:spPr>
          <a:xfrm>
            <a:off x="1406079" y="3423204"/>
            <a:ext cx="735736" cy="2722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延迟建链</a:t>
            </a:r>
          </a:p>
        </p:txBody>
      </p:sp>
      <p:sp>
        <p:nvSpPr>
          <p:cNvPr id="16" name="圆角矩形 80">
            <a:extLst>
              <a:ext uri="{FF2B5EF4-FFF2-40B4-BE49-F238E27FC236}">
                <a16:creationId xmlns:a16="http://schemas.microsoft.com/office/drawing/2014/main" xmlns="" id="{F50D3999-86EC-4FAF-8C08-9853A4854470}"/>
              </a:ext>
            </a:extLst>
          </p:cNvPr>
          <p:cNvSpPr/>
          <p:nvPr/>
        </p:nvSpPr>
        <p:spPr>
          <a:xfrm>
            <a:off x="3860996" y="3633066"/>
            <a:ext cx="1150776" cy="237419"/>
          </a:xfrm>
          <a:prstGeom prst="roundRect">
            <a:avLst>
              <a:gd name="adj" fmla="val 2732"/>
            </a:avLst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b" anchorCtr="1"/>
          <a:lstStyle/>
          <a:p>
            <a:pPr algn="ctr" defTabSz="914034"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三次握手</a:t>
            </a:r>
          </a:p>
        </p:txBody>
      </p:sp>
      <p:cxnSp>
        <p:nvCxnSpPr>
          <p:cNvPr id="17" name="肘形连接符 82">
            <a:extLst>
              <a:ext uri="{FF2B5EF4-FFF2-40B4-BE49-F238E27FC236}">
                <a16:creationId xmlns:a16="http://schemas.microsoft.com/office/drawing/2014/main" xmlns="" id="{B0C1E152-EFA9-4CB7-B219-2DB02C01CBA8}"/>
              </a:ext>
            </a:extLst>
          </p:cNvPr>
          <p:cNvCxnSpPr>
            <a:stCxn id="16" idx="3"/>
          </p:cNvCxnSpPr>
          <p:nvPr/>
        </p:nvCxnSpPr>
        <p:spPr>
          <a:xfrm flipV="1">
            <a:off x="5011773" y="2415783"/>
            <a:ext cx="561060" cy="1335993"/>
          </a:xfrm>
          <a:prstGeom prst="bentConnector2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83">
            <a:extLst>
              <a:ext uri="{FF2B5EF4-FFF2-40B4-BE49-F238E27FC236}">
                <a16:creationId xmlns:a16="http://schemas.microsoft.com/office/drawing/2014/main" xmlns="" id="{28B5A7BF-BA8E-499D-8785-3309A8BCEE26}"/>
              </a:ext>
            </a:extLst>
          </p:cNvPr>
          <p:cNvCxnSpPr>
            <a:stCxn id="12" idx="2"/>
            <a:endCxn id="19" idx="1"/>
          </p:cNvCxnSpPr>
          <p:nvPr/>
        </p:nvCxnSpPr>
        <p:spPr>
          <a:xfrm rot="16200000" flipH="1">
            <a:off x="1024035" y="3934773"/>
            <a:ext cx="792807" cy="750732"/>
          </a:xfrm>
          <a:prstGeom prst="bentConnector2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84">
            <a:extLst>
              <a:ext uri="{FF2B5EF4-FFF2-40B4-BE49-F238E27FC236}">
                <a16:creationId xmlns:a16="http://schemas.microsoft.com/office/drawing/2014/main" xmlns="" id="{2EA6A7FE-A177-49CA-B47D-869AFDD2314C}"/>
              </a:ext>
            </a:extLst>
          </p:cNvPr>
          <p:cNvSpPr/>
          <p:nvPr/>
        </p:nvSpPr>
        <p:spPr>
          <a:xfrm>
            <a:off x="1795805" y="4531790"/>
            <a:ext cx="3229696" cy="349505"/>
          </a:xfrm>
          <a:prstGeom prst="roundRect">
            <a:avLst>
              <a:gd name="adj" fmla="val 2732"/>
            </a:avLst>
          </a:prstGeom>
          <a:solidFill>
            <a:srgbClr val="F7F7F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b" anchorCtr="1"/>
          <a:lstStyle/>
          <a:p>
            <a:pPr algn="ctr" defTabSz="914034">
              <a:defRPr/>
            </a:pPr>
            <a:r>
              <a:rPr lang="zh-CN" altLang="en-US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协议栈发送</a:t>
            </a: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000" kern="0" dirty="0" err="1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sockmap</a:t>
            </a:r>
            <a:r>
              <a:rPr lang="en-US" altLang="zh-CN" sz="1000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/TLS offload/…)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肘形连接符 85">
            <a:extLst>
              <a:ext uri="{FF2B5EF4-FFF2-40B4-BE49-F238E27FC236}">
                <a16:creationId xmlns:a16="http://schemas.microsoft.com/office/drawing/2014/main" xmlns="" id="{439ECED4-5672-4F18-9F9B-3A07E9E2DC38}"/>
              </a:ext>
            </a:extLst>
          </p:cNvPr>
          <p:cNvCxnSpPr>
            <a:stCxn id="19" idx="3"/>
            <a:endCxn id="31" idx="2"/>
          </p:cNvCxnSpPr>
          <p:nvPr/>
        </p:nvCxnSpPr>
        <p:spPr>
          <a:xfrm flipV="1">
            <a:off x="5025500" y="4438149"/>
            <a:ext cx="1051614" cy="268394"/>
          </a:xfrm>
          <a:prstGeom prst="bentConnector2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圆角矩形 86">
            <a:extLst>
              <a:ext uri="{FF2B5EF4-FFF2-40B4-BE49-F238E27FC236}">
                <a16:creationId xmlns:a16="http://schemas.microsoft.com/office/drawing/2014/main" xmlns="" id="{1650DD5E-D8D7-4B4B-B810-F0913CFB6B38}"/>
              </a:ext>
            </a:extLst>
          </p:cNvPr>
          <p:cNvSpPr/>
          <p:nvPr/>
        </p:nvSpPr>
        <p:spPr>
          <a:xfrm>
            <a:off x="5675731" y="3589815"/>
            <a:ext cx="854510" cy="323920"/>
          </a:xfrm>
          <a:prstGeom prst="roundRect">
            <a:avLst>
              <a:gd name="adj" fmla="val 2732"/>
            </a:avLst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b" anchorCtr="1"/>
          <a:lstStyle/>
          <a:p>
            <a:pPr algn="ctr" defTabSz="914034">
              <a:defRPr/>
            </a:pPr>
            <a:r>
              <a:rPr lang="en-US" altLang="zh-CN" sz="1000" kern="0" dirty="0" err="1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recvmsg</a:t>
            </a:r>
            <a:endParaRPr lang="zh-CN" altLang="en-US" sz="1000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圆角矩形 87">
            <a:extLst>
              <a:ext uri="{FF2B5EF4-FFF2-40B4-BE49-F238E27FC236}">
                <a16:creationId xmlns:a16="http://schemas.microsoft.com/office/drawing/2014/main" xmlns="" id="{D21DEB12-1FF5-47FF-AD7C-81F594CDD93F}"/>
              </a:ext>
            </a:extLst>
          </p:cNvPr>
          <p:cNvSpPr/>
          <p:nvPr/>
        </p:nvSpPr>
        <p:spPr>
          <a:xfrm>
            <a:off x="2146879" y="3315658"/>
            <a:ext cx="1528830" cy="872238"/>
          </a:xfrm>
          <a:prstGeom prst="roundRect">
            <a:avLst>
              <a:gd name="adj" fmla="val 0"/>
            </a:avLst>
          </a:prstGeom>
          <a:solidFill>
            <a:srgbClr val="F7F7F7"/>
          </a:solidFill>
          <a:ln w="12700" cap="flat" cmpd="sng" algn="ctr">
            <a:noFill/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 anchorCtr="1"/>
          <a:lstStyle/>
          <a:p>
            <a:pPr algn="ctr" defTabSz="914034">
              <a:defRPr/>
            </a:pPr>
            <a:endParaRPr lang="zh-CN" altLang="en-US" sz="1000" b="1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xmlns="" id="{ED66E358-22D0-425A-81A1-FA039B895FE1}"/>
              </a:ext>
            </a:extLst>
          </p:cNvPr>
          <p:cNvSpPr/>
          <p:nvPr/>
        </p:nvSpPr>
        <p:spPr>
          <a:xfrm>
            <a:off x="2224097" y="3376213"/>
            <a:ext cx="142028" cy="13411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xmlns="" id="{957088D3-533F-4EFF-A9F1-019ADF791EF4}"/>
              </a:ext>
            </a:extLst>
          </p:cNvPr>
          <p:cNvSpPr txBox="1"/>
          <p:nvPr/>
        </p:nvSpPr>
        <p:spPr>
          <a:xfrm>
            <a:off x="2331370" y="3315658"/>
            <a:ext cx="943676" cy="2552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L4</a:t>
            </a:r>
            <a:r>
              <a:rPr lang="zh-CN" altLang="en-US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编排</a:t>
            </a:r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(LB/…)</a:t>
            </a:r>
            <a:endParaRPr lang="zh-CN" altLang="en-US" sz="9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92BCDA0F-4121-46ED-955C-AE3E54D15338}"/>
              </a:ext>
            </a:extLst>
          </p:cNvPr>
          <p:cNvSpPr txBox="1"/>
          <p:nvPr/>
        </p:nvSpPr>
        <p:spPr>
          <a:xfrm>
            <a:off x="2331370" y="3630766"/>
            <a:ext cx="857365" cy="255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L7</a:t>
            </a:r>
            <a:r>
              <a:rPr lang="zh-CN" altLang="en-US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协议解析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A9E97368-2747-4BB8-A3BB-3557C66E35CB}"/>
              </a:ext>
            </a:extLst>
          </p:cNvPr>
          <p:cNvSpPr txBox="1"/>
          <p:nvPr/>
        </p:nvSpPr>
        <p:spPr>
          <a:xfrm>
            <a:off x="2331369" y="3932672"/>
            <a:ext cx="1344340" cy="2552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L7</a:t>
            </a:r>
            <a:r>
              <a:rPr lang="zh-CN" altLang="en-US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编排</a:t>
            </a:r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</a:t>
            </a:r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路由</a:t>
            </a:r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/…)</a:t>
            </a:r>
            <a:endParaRPr lang="zh-CN" altLang="en-US" sz="9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xmlns="" id="{EA61AAB9-E4DE-4812-96ED-8BBA6DD3E172}"/>
              </a:ext>
            </a:extLst>
          </p:cNvPr>
          <p:cNvCxnSpPr>
            <a:stCxn id="38" idx="6"/>
            <a:endCxn id="22" idx="1"/>
          </p:cNvCxnSpPr>
          <p:nvPr/>
        </p:nvCxnSpPr>
        <p:spPr>
          <a:xfrm>
            <a:off x="1835054" y="3751776"/>
            <a:ext cx="311827" cy="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xmlns="" id="{485C4339-C237-431B-B5AD-0FED1E2BD7B5}"/>
              </a:ext>
            </a:extLst>
          </p:cNvPr>
          <p:cNvCxnSpPr>
            <a:stCxn id="22" idx="3"/>
            <a:endCxn id="16" idx="1"/>
          </p:cNvCxnSpPr>
          <p:nvPr/>
        </p:nvCxnSpPr>
        <p:spPr>
          <a:xfrm flipV="1">
            <a:off x="3675711" y="3751776"/>
            <a:ext cx="185286" cy="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>
            <a:extLst>
              <a:ext uri="{FF2B5EF4-FFF2-40B4-BE49-F238E27FC236}">
                <a16:creationId xmlns:a16="http://schemas.microsoft.com/office/drawing/2014/main" xmlns="" id="{48BDDD37-88B3-4468-9AF3-1044257CB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820" y="3522309"/>
            <a:ext cx="321720" cy="345014"/>
          </a:xfrm>
          <a:prstGeom prst="rect">
            <a:avLst/>
          </a:prstGeom>
        </p:spPr>
      </p:pic>
      <p:sp>
        <p:nvSpPr>
          <p:cNvPr id="30" name="圆角矩形 97">
            <a:extLst>
              <a:ext uri="{FF2B5EF4-FFF2-40B4-BE49-F238E27FC236}">
                <a16:creationId xmlns:a16="http://schemas.microsoft.com/office/drawing/2014/main" xmlns="" id="{931979BC-AC27-4412-9EF7-C131DE81021E}"/>
              </a:ext>
            </a:extLst>
          </p:cNvPr>
          <p:cNvSpPr/>
          <p:nvPr/>
        </p:nvSpPr>
        <p:spPr>
          <a:xfrm>
            <a:off x="5368379" y="4176013"/>
            <a:ext cx="1469213" cy="269048"/>
          </a:xfrm>
          <a:prstGeom prst="roundRect">
            <a:avLst>
              <a:gd name="adj" fmla="val 0"/>
            </a:avLst>
          </a:prstGeom>
          <a:solidFill>
            <a:srgbClr val="F7F7F7"/>
          </a:solidFill>
          <a:ln w="12700" cap="flat" cmpd="sng" algn="ctr">
            <a:noFill/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 anchorCtr="1"/>
          <a:lstStyle/>
          <a:p>
            <a:pPr algn="ctr" defTabSz="914034">
              <a:defRPr/>
            </a:pPr>
            <a:endParaRPr lang="zh-CN" altLang="en-US" sz="1000" b="1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4DA59940-F5C4-458E-93C9-E6D7973D80C1}"/>
              </a:ext>
            </a:extLst>
          </p:cNvPr>
          <p:cNvSpPr txBox="1"/>
          <p:nvPr/>
        </p:nvSpPr>
        <p:spPr>
          <a:xfrm>
            <a:off x="5552869" y="4182926"/>
            <a:ext cx="1048491" cy="2552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L7</a:t>
            </a:r>
            <a:r>
              <a:rPr lang="zh-CN" altLang="en-US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编排</a:t>
            </a:r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限流</a:t>
            </a:r>
            <a:r>
              <a:rPr lang="en-US" altLang="zh-CN" sz="9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/…)</a:t>
            </a:r>
            <a:endParaRPr lang="zh-CN" altLang="en-US" sz="9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xmlns="" id="{CC13F788-6BCF-44C3-91D1-6969CDD5F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633" y="4183871"/>
            <a:ext cx="236232" cy="253335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2796C0D7-798C-4BEB-A320-F189C28F4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384" y="4601723"/>
            <a:ext cx="195489" cy="209642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1DCC2C9A-6967-4F9E-8B23-37D34EFDDC80}"/>
              </a:ext>
            </a:extLst>
          </p:cNvPr>
          <p:cNvCxnSpPr>
            <a:stCxn id="30" idx="0"/>
            <a:endCxn id="21" idx="2"/>
          </p:cNvCxnSpPr>
          <p:nvPr/>
        </p:nvCxnSpPr>
        <p:spPr>
          <a:xfrm flipV="1">
            <a:off x="6102985" y="3913736"/>
            <a:ext cx="0" cy="2622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xmlns="" id="{7DD774BD-16D7-481F-A194-20FFA7506CCF}"/>
              </a:ext>
            </a:extLst>
          </p:cNvPr>
          <p:cNvCxnSpPr>
            <a:stCxn id="21" idx="0"/>
          </p:cNvCxnSpPr>
          <p:nvPr/>
        </p:nvCxnSpPr>
        <p:spPr>
          <a:xfrm flipV="1">
            <a:off x="6102985" y="2424559"/>
            <a:ext cx="0" cy="1165256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xmlns="" id="{F6CA3ECF-49C8-4827-9AEA-AE010B473AD0}"/>
              </a:ext>
            </a:extLst>
          </p:cNvPr>
          <p:cNvSpPr txBox="1"/>
          <p:nvPr/>
        </p:nvSpPr>
        <p:spPr>
          <a:xfrm>
            <a:off x="378530" y="2490811"/>
            <a:ext cx="706996" cy="23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userspace</a:t>
            </a:r>
            <a:endParaRPr lang="zh-CN" altLang="en-US" sz="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xmlns="" id="{DBE2CC8A-D270-4DAD-AF6A-672DD4A10C46}"/>
              </a:ext>
            </a:extLst>
          </p:cNvPr>
          <p:cNvSpPr txBox="1"/>
          <p:nvPr/>
        </p:nvSpPr>
        <p:spPr>
          <a:xfrm>
            <a:off x="378530" y="2815579"/>
            <a:ext cx="510890" cy="23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  <a:endParaRPr lang="zh-CN" altLang="en-US" sz="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xmlns="" id="{4C558530-1E1D-4D4A-BF1A-31F4D9A5EC31}"/>
              </a:ext>
            </a:extLst>
          </p:cNvPr>
          <p:cNvSpPr/>
          <p:nvPr/>
        </p:nvSpPr>
        <p:spPr>
          <a:xfrm>
            <a:off x="1693026" y="3684719"/>
            <a:ext cx="142028" cy="13411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xmlns="" id="{1E8BACEE-0FDE-45BA-BFC2-26EF77D0298E}"/>
              </a:ext>
            </a:extLst>
          </p:cNvPr>
          <p:cNvSpPr/>
          <p:nvPr/>
        </p:nvSpPr>
        <p:spPr>
          <a:xfrm>
            <a:off x="2224097" y="3691321"/>
            <a:ext cx="142028" cy="13411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xmlns="" id="{EC2BD7CE-3936-4E18-9767-2140C5229B1A}"/>
              </a:ext>
            </a:extLst>
          </p:cNvPr>
          <p:cNvSpPr/>
          <p:nvPr/>
        </p:nvSpPr>
        <p:spPr>
          <a:xfrm>
            <a:off x="2224097" y="3993227"/>
            <a:ext cx="142028" cy="13411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xmlns="" id="{CBBF2EF9-24CC-4C04-9996-360809181CC3}"/>
              </a:ext>
            </a:extLst>
          </p:cNvPr>
          <p:cNvSpPr/>
          <p:nvPr/>
        </p:nvSpPr>
        <p:spPr>
          <a:xfrm>
            <a:off x="5435112" y="4243481"/>
            <a:ext cx="142028" cy="13411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833AB41F-0B7D-49F2-BE8D-33D8B5E198C1}"/>
              </a:ext>
            </a:extLst>
          </p:cNvPr>
          <p:cNvGrpSpPr/>
          <p:nvPr/>
        </p:nvGrpSpPr>
        <p:grpSpPr>
          <a:xfrm>
            <a:off x="2440460" y="2917406"/>
            <a:ext cx="1004726" cy="271389"/>
            <a:chOff x="2419095" y="3013588"/>
            <a:chExt cx="952685" cy="245453"/>
          </a:xfrm>
        </p:grpSpPr>
        <p:sp>
          <p:nvSpPr>
            <p:cNvPr id="43" name="圆角矩形 113">
              <a:extLst>
                <a:ext uri="{FF2B5EF4-FFF2-40B4-BE49-F238E27FC236}">
                  <a16:creationId xmlns:a16="http://schemas.microsoft.com/office/drawing/2014/main" xmlns="" id="{55BDE654-BB0A-47C7-B1CC-8E50B49F4157}"/>
                </a:ext>
              </a:extLst>
            </p:cNvPr>
            <p:cNvSpPr/>
            <p:nvPr/>
          </p:nvSpPr>
          <p:spPr>
            <a:xfrm>
              <a:off x="2419095" y="3015705"/>
              <a:ext cx="952685" cy="243336"/>
            </a:xfrm>
            <a:prstGeom prst="roundRect">
              <a:avLst>
                <a:gd name="adj" fmla="val 0"/>
              </a:avLst>
            </a:prstGeom>
            <a:solidFill>
              <a:srgbClr val="F7F7F7"/>
            </a:solidFill>
            <a:ln w="12700" cap="flat" cmpd="sng" algn="ctr">
              <a:noFill/>
              <a:prstDash val="dash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b" anchorCtr="1"/>
            <a:lstStyle/>
            <a:p>
              <a:pPr algn="ctr" defTabSz="914034">
                <a:defRPr/>
              </a:pPr>
              <a:endParaRPr lang="zh-CN" altLang="en-US" sz="1000" b="1" kern="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xmlns="" id="{D75A8849-0B67-43A2-876D-71F37B236DAD}"/>
                </a:ext>
              </a:extLst>
            </p:cNvPr>
            <p:cNvSpPr txBox="1"/>
            <p:nvPr/>
          </p:nvSpPr>
          <p:spPr>
            <a:xfrm>
              <a:off x="2594029" y="3021957"/>
              <a:ext cx="5309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zh-CN" altLang="en-US" sz="9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伪建链</a:t>
              </a:r>
            </a:p>
          </p:txBody>
        </p:sp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xmlns="" id="{45B66BFF-4F9E-4AEF-B391-60E48EF02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72662" y="3013588"/>
              <a:ext cx="223996" cy="229125"/>
            </a:xfrm>
            <a:prstGeom prst="rect">
              <a:avLst/>
            </a:prstGeom>
          </p:spPr>
        </p:pic>
        <p:sp>
          <p:nvSpPr>
            <p:cNvPr id="46" name="椭圆 45">
              <a:extLst>
                <a:ext uri="{FF2B5EF4-FFF2-40B4-BE49-F238E27FC236}">
                  <a16:creationId xmlns:a16="http://schemas.microsoft.com/office/drawing/2014/main" xmlns="" id="{024BF261-2DCD-466B-A378-F5E53CD73839}"/>
                </a:ext>
              </a:extLst>
            </p:cNvPr>
            <p:cNvSpPr/>
            <p:nvPr/>
          </p:nvSpPr>
          <p:spPr>
            <a:xfrm>
              <a:off x="2482372" y="3076725"/>
              <a:ext cx="134671" cy="12129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  <a:latin typeface="DengXian" panose="020F0502020204030204"/>
                <a:ea typeface="DengXian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458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1007</Words>
  <Application>Microsoft Office PowerPoint</Application>
  <PresentationFormat>宽屏</PresentationFormat>
  <Paragraphs>305</Paragraphs>
  <Slides>18</Slides>
  <Notes>2</Notes>
  <HiddenSlides>0</HiddenSlides>
  <MMClips>1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.AppleSystemUIFont</vt:lpstr>
      <vt:lpstr>等线</vt:lpstr>
      <vt:lpstr>等线</vt:lpstr>
      <vt:lpstr>等线 Light</vt:lpstr>
      <vt:lpstr>思源黑体 CN Bold</vt:lpstr>
      <vt:lpstr>宋体</vt:lpstr>
      <vt:lpstr>微软雅黑</vt:lpstr>
      <vt:lpstr>微软雅黑</vt:lpstr>
      <vt:lpstr>Arial</vt:lpstr>
      <vt:lpstr>Calibri</vt:lpstr>
      <vt:lpstr>Wingdings</vt:lpstr>
      <vt:lpstr>Office 主题​​</vt:lpstr>
      <vt:lpstr>包装程序外壳对象</vt:lpstr>
      <vt:lpstr>Kmesh: 基于可编程内核实现高性能服务网格数据面</vt:lpstr>
      <vt:lpstr>服务治理演进：逐步从业务中解耦，下沉到基础设施</vt:lpstr>
      <vt:lpstr>服务网格：面临时延劣化和资源消耗的挑战</vt:lpstr>
      <vt:lpstr>业界探索</vt:lpstr>
      <vt:lpstr>性能分析 &amp; 我们的思考</vt:lpstr>
      <vt:lpstr>我们的做法</vt:lpstr>
      <vt:lpstr>Sockmap：加速网格数据面,时延优化15+%</vt:lpstr>
      <vt:lpstr>卸载：流量治理下沉os，构建sidecarless服务网格 </vt:lpstr>
      <vt:lpstr>高性能：OS原生支持L4~L7流量编排</vt:lpstr>
      <vt:lpstr>低底噪：Pod中无需部署代理组件，网格数据面资源开销降低70% </vt:lpstr>
      <vt:lpstr>平滑兼容：管控面自动对接，与已有数据面协同治理加速 </vt:lpstr>
      <vt:lpstr>全栈可视化：流量治理全栈可视化*</vt:lpstr>
      <vt:lpstr>Kmesh能力总览</vt:lpstr>
      <vt:lpstr>技术效果：网格数据面零开销</vt:lpstr>
      <vt:lpstr>Demo 演示</vt:lpstr>
      <vt:lpstr>Kmesh路标</vt:lpstr>
      <vt:lpstr>PowerPoint 演示文稿</vt:lpstr>
      <vt:lpstr>谢谢！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Xiesongyang</cp:lastModifiedBy>
  <cp:revision>32</cp:revision>
  <dcterms:created xsi:type="dcterms:W3CDTF">2023-10-17T07:31:33Z</dcterms:created>
  <dcterms:modified xsi:type="dcterms:W3CDTF">2023-10-21T08:54:02Z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EE8BC0210367E45A15342E65FCD5AF80</vt:lpwstr>
  </property>
  <property fmtid="{D5CDD505-2E9C-101B-9397-08002B2CF9AE}" pid="3" name="KSOProductBuildVer">
    <vt:lpwstr>2052-5.1.1.7662</vt:lpwstr>
  </property>
  <property fmtid="{D5CDD505-2E9C-101B-9397-08002B2CF9AE}" pid="4" name="_2015_ms_pID_725343">
    <vt:lpwstr>(3)ce3+c6Ata1iJk+PJdn/ynVv30cIzHlamd73LihfRyW9AH73ERXIwQP8nuGWMiiCv6zRK03yO
hPu1se1Dhf8AUIf0NDVl5E/UpbYLuLqPtDMAaZT6PMj406iznyk/IoCIEDfAeH43x8lDhlpS
9EfklC6hX9xfG433ht+FAbPFOw1eiDNDnKG5A18wJDg5F4Ch/FcGNU6HcYnCN4HhLWxRcbNG
vDEP+VXoBLwmvowaAg</vt:lpwstr>
  </property>
  <property fmtid="{D5CDD505-2E9C-101B-9397-08002B2CF9AE}" pid="5" name="_2015_ms_pID_7253431">
    <vt:lpwstr>dpgNiuzogKgri9jhL2bPh7JqS22EIwPpvy19F2en6ntAitsN0aYg+I
z6BE3a8pAyBX+VxSJWthZSMLeGXj/Hh/CNJiAmODIWyxDlNYuqgLiljCcOxlXns+TQJRIF2p
VKQMkHjY7n+yd3kALMNQOvZcU8W12TlGw5IteQ75OkhSbZOtahZ0fAlApP6ezw4jXAPORonK
hE3SSR1YEsyyMN/zN9+TlOtpEaDOAKyG4xFO</vt:lpwstr>
  </property>
  <property fmtid="{D5CDD505-2E9C-101B-9397-08002B2CF9AE}" pid="6" name="_2015_ms_pID_7253432">
    <vt:lpwstr>dg==</vt:lpwstr>
  </property>
</Properties>
</file>

<file path=docProps/thumbnail.jpeg>
</file>